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5"/>
  </p:handoutMasterIdLst>
  <p:sldIdLst>
    <p:sldId id="256" r:id="rId2"/>
    <p:sldId id="269" r:id="rId3"/>
    <p:sldId id="270" r:id="rId4"/>
    <p:sldId id="271" r:id="rId5"/>
    <p:sldId id="265" r:id="rId6"/>
    <p:sldId id="259" r:id="rId7"/>
    <p:sldId id="257" r:id="rId8"/>
    <p:sldId id="260" r:id="rId9"/>
    <p:sldId id="278" r:id="rId10"/>
    <p:sldId id="273" r:id="rId11"/>
    <p:sldId id="267" r:id="rId12"/>
    <p:sldId id="272" r:id="rId13"/>
    <p:sldId id="266" r:id="rId14"/>
    <p:sldId id="262" r:id="rId15"/>
    <p:sldId id="258" r:id="rId16"/>
    <p:sldId id="261" r:id="rId17"/>
    <p:sldId id="279" r:id="rId18"/>
    <p:sldId id="263" r:id="rId19"/>
    <p:sldId id="264" r:id="rId20"/>
    <p:sldId id="268" r:id="rId21"/>
    <p:sldId id="274" r:id="rId22"/>
    <p:sldId id="275" r:id="rId23"/>
    <p:sldId id="277" r:id="rId24"/>
  </p:sldIdLst>
  <p:sldSz cx="9144000" cy="6858000" type="screen4x3"/>
  <p:notesSz cx="6858000" cy="9144000"/>
  <p:custDataLst>
    <p:tags r:id="rId26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7C4EB8-2056-4CC9-84A6-70062C002301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1A9449-8631-4ECA-A753-DC71DDED1A1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67E4A9C-9FD2-4FD1-BB34-3A138568DC44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C1B9-9928-4691-AA70-5DD241C7730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AD43-B4B1-43E5-AE39-3703C5FF1693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FEAD-A7BD-49D8-A965-8E771EF20FA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Triangle isocè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411B-AA19-4B99-95B0-BA5F6DB8060C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EED5-8834-43C7-946E-20E9ADF4453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5488-414D-4342-829A-56BC73147DED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9F12-82A7-412F-B132-4E70B02C622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70B8-C43B-491D-B95E-43F89F2D3286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09250-EC40-4622-80E6-9547F4ED755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0BD5-BB20-4444-92DD-F9B5AF45767B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7C9A-22A8-416E-AC99-6E53F0EC364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0EEA-D249-409C-B0D2-141E636394CF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361D-A02A-483C-80F8-EA28C32F390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51E0-24A8-4CD8-9E1B-B7BE1044146E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A4D3-314A-4203-BAB2-1C7ABCC582C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Triangle isocè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B4F0-FCCD-4A40-8128-363DE46C8590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F981-6687-4DD9-BF98-966D6396DF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riangle isocè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2CA1-BD4D-45B6-B636-C86ACBD1C2DD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54C8-7F04-4CF1-AF0E-350472742FA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4E80-0FD3-4FE0-9C47-97919F6CE8BE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D376-9B9F-4996-8158-11185C7BD00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52B95-A0AF-4692-9E27-CE6E08E7224E}" type="datetimeFigureOut">
              <a:rPr lang="fr-CA"/>
              <a:pPr>
                <a:defRPr/>
              </a:pPr>
              <a:t>2018-09-05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04959-5265-4619-8539-364085B8D62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46" r:id="rId4"/>
    <p:sldLayoutId id="2147483747" r:id="rId5"/>
    <p:sldLayoutId id="2147483751" r:id="rId6"/>
    <p:sldLayoutId id="2147483752" r:id="rId7"/>
    <p:sldLayoutId id="2147483753" r:id="rId8"/>
    <p:sldLayoutId id="2147483754" r:id="rId9"/>
    <p:sldLayoutId id="2147483748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ourstad.ca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clf.ca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iclf.ca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lf.c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bourget@videotron.c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Offre de cours en gestion des finances personnelles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fr-CA" dirty="0" smtClean="0"/>
              <a:t>Automne 2018</a:t>
            </a:r>
            <a:endParaRPr lang="fr-CA" dirty="0"/>
          </a:p>
        </p:txBody>
      </p:sp>
      <p:pic>
        <p:nvPicPr>
          <p:cNvPr id="9220" name="Image 3" descr="Cycle_P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33375"/>
            <a:ext cx="31051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 4" descr="CyclePG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33375"/>
            <a:ext cx="2857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age 5" descr="logo_college_rosemont_RGB_288x38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95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Simulations boursières Bourstad (CIRANO)</a:t>
            </a:r>
          </a:p>
        </p:txBody>
      </p:sp>
      <p:sp>
        <p:nvSpPr>
          <p:cNvPr id="18435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r>
              <a:rPr lang="fr-CA" smtClean="0"/>
              <a:t>Différentes simulations boursières proposées sur le site </a:t>
            </a:r>
            <a:r>
              <a:rPr lang="fr-CA" smtClean="0">
                <a:hlinkClick r:id="rId2"/>
              </a:rPr>
              <a:t>www.bourstad.ca</a:t>
            </a:r>
            <a:endParaRPr lang="fr-CA" smtClean="0"/>
          </a:p>
          <a:p>
            <a:pPr lvl="1" eaLnBrk="1" hangingPunct="1"/>
            <a:r>
              <a:rPr lang="fr-CA" smtClean="0"/>
              <a:t>Simulation permanente et gratuite </a:t>
            </a:r>
            <a:r>
              <a:rPr lang="fr-CA" i="1" smtClean="0"/>
              <a:t>Bourstad en tout temps</a:t>
            </a:r>
            <a:r>
              <a:rPr lang="fr-CA" smtClean="0"/>
              <a:t>.</a:t>
            </a:r>
          </a:p>
          <a:p>
            <a:pPr lvl="1" eaLnBrk="1" hangingPunct="1"/>
            <a:r>
              <a:rPr lang="fr-CA" smtClean="0"/>
              <a:t>Simulations privées</a:t>
            </a:r>
          </a:p>
          <a:p>
            <a:pPr lvl="2" eaLnBrk="1" hangingPunct="1"/>
            <a:r>
              <a:rPr lang="fr-CA" smtClean="0"/>
              <a:t>Une simulation privée réservée aux étudiants du cours sera proposée.</a:t>
            </a:r>
          </a:p>
          <a:p>
            <a:pPr eaLnBrk="1" hangingPunct="1"/>
            <a:r>
              <a:rPr lang="fr-CA" smtClean="0"/>
              <a:t>Portefeuille de référence diffusé hebdomadairement</a:t>
            </a:r>
          </a:p>
          <a:p>
            <a:pPr eaLnBrk="1" hangingPunct="1"/>
            <a:endParaRPr lang="fr-CA" smtClean="0"/>
          </a:p>
        </p:txBody>
      </p:sp>
      <p:pic>
        <p:nvPicPr>
          <p:cNvPr id="18436" name="Espace réservé du contenu 5" descr="rotator_A17_BTTT.jpg">
            <a:hlinkClick r:id="rId2"/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2325" y="2170113"/>
            <a:ext cx="4041775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Pour plus d’informations sur le cours </a:t>
            </a:r>
            <a:r>
              <a:rPr lang="fr-CA" i="1" smtClean="0"/>
              <a:t>…gestion de mes placements boursiers</a:t>
            </a:r>
          </a:p>
        </p:txBody>
      </p:sp>
      <p:sp>
        <p:nvSpPr>
          <p:cNvPr id="19459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r>
              <a:rPr lang="fr-CA" smtClean="0"/>
              <a:t>Sur le site web de l’environnement d’apprentissage (</a:t>
            </a:r>
            <a:r>
              <a:rPr lang="fr-CA" smtClean="0">
                <a:hlinkClick r:id="rId2"/>
              </a:rPr>
              <a:t>www.iclf.ca</a:t>
            </a:r>
            <a:r>
              <a:rPr lang="fr-CA" smtClean="0"/>
              <a:t>) vous retrouverez :</a:t>
            </a:r>
          </a:p>
          <a:p>
            <a:pPr lvl="1" eaLnBrk="1" hangingPunct="1"/>
            <a:r>
              <a:rPr lang="fr-CA" smtClean="0"/>
              <a:t>Le plan de cours</a:t>
            </a:r>
          </a:p>
          <a:p>
            <a:pPr lvl="1" eaLnBrk="1" hangingPunct="1"/>
            <a:r>
              <a:rPr lang="fr-CA" smtClean="0"/>
              <a:t>Le matériel pédagogique utilisé lors de la première rencontre</a:t>
            </a:r>
          </a:p>
          <a:p>
            <a:pPr lvl="1" eaLnBrk="1" hangingPunct="1"/>
            <a:r>
              <a:rPr lang="fr-CA" smtClean="0"/>
              <a:t>Des animations pour guider vos premiers pas dans la simulation Bourstad</a:t>
            </a:r>
          </a:p>
        </p:txBody>
      </p:sp>
      <p:pic>
        <p:nvPicPr>
          <p:cNvPr id="19460" name="Espace réservé du contenu 5" descr="WebPLA.jpg">
            <a:hlinkClick r:id="rId2"/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2325" y="2171700"/>
            <a:ext cx="4041775" cy="302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Suggestions aux personnes intéressées par </a:t>
            </a:r>
            <a:r>
              <a:rPr lang="fr-CA" i="1" smtClean="0"/>
              <a:t>.. saine gestion de mes placements</a:t>
            </a:r>
            <a:r>
              <a:rPr lang="fr-CA" smtClean="0"/>
              <a:t> </a:t>
            </a:r>
          </a:p>
        </p:txBody>
      </p:sp>
      <p:sp>
        <p:nvSpPr>
          <p:cNvPr id="20483" name="Espace réservé du contenu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fr-CA" smtClean="0"/>
              <a:t>Lecture des pages financière d’un quotidien, par exemple </a:t>
            </a:r>
            <a:br>
              <a:rPr lang="fr-CA" smtClean="0"/>
            </a:br>
            <a:r>
              <a:rPr lang="fr-CA" i="1" smtClean="0"/>
              <a:t>La Presse Plus,</a:t>
            </a:r>
            <a:r>
              <a:rPr lang="fr-CA" smtClean="0"/>
              <a:t> ou d’un journal financier, par exemple </a:t>
            </a:r>
            <a:br>
              <a:rPr lang="fr-CA" smtClean="0"/>
            </a:br>
            <a:r>
              <a:rPr lang="fr-CA" i="1" smtClean="0"/>
              <a:t>Les Affaires</a:t>
            </a:r>
          </a:p>
          <a:p>
            <a:pPr eaLnBrk="1" hangingPunct="1"/>
            <a:r>
              <a:rPr lang="fr-CA" smtClean="0"/>
              <a:t>Écoute d’une émission télé d’actualité économique, par exemple RDI économie</a:t>
            </a:r>
          </a:p>
          <a:p>
            <a:pPr eaLnBrk="1" hangingPunct="1"/>
            <a:r>
              <a:rPr lang="fr-CA" smtClean="0"/>
              <a:t>Créer un compte dans la simulation boursière gratuite et permanente </a:t>
            </a:r>
            <a:r>
              <a:rPr lang="fr-CA" i="1" smtClean="0"/>
              <a:t>Bourstad en tout temps</a:t>
            </a:r>
          </a:p>
          <a:p>
            <a:pPr eaLnBrk="1" hangingPunct="1">
              <a:buFont typeface="Wingdings 3" pitchFamily="18" charset="2"/>
              <a:buNone/>
            </a:pPr>
            <a:endParaRPr lang="fr-CA" i="1" smtClean="0"/>
          </a:p>
          <a:p>
            <a:pPr lvl="1" eaLnBrk="1" hangingPunct="1">
              <a:buFont typeface="Wingdings 3" pitchFamily="18" charset="2"/>
              <a:buNone/>
            </a:pPr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Préparer et gérer ma retraite</a:t>
            </a:r>
          </a:p>
        </p:txBody>
      </p:sp>
      <p:pic>
        <p:nvPicPr>
          <p:cNvPr id="21507" name="Espace réservé du contenu 6" descr="CyclePG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9338" y="2301875"/>
            <a:ext cx="2857500" cy="2771775"/>
          </a:xfrm>
        </p:spPr>
      </p:pic>
      <p:sp>
        <p:nvSpPr>
          <p:cNvPr id="21508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/>
            <a:r>
              <a:rPr lang="fr-CA" smtClean="0"/>
              <a:t>Les mercredis de 18h 30 à 21h 30</a:t>
            </a:r>
          </a:p>
          <a:p>
            <a:pPr eaLnBrk="1" hangingPunct="1"/>
            <a:r>
              <a:rPr lang="fr-CA" smtClean="0"/>
              <a:t>du 10 octobre au 12 décembre 2018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22531" name="Espace réservé du contenu 3" descr="RetraiteVueEnsemble_Page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60350"/>
            <a:ext cx="8710613" cy="615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Espace réservé du contenu 3" descr="VS_Retraite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588"/>
            <a:ext cx="7361238" cy="6708775"/>
          </a:xfrm>
        </p:spPr>
      </p:pic>
      <p:sp>
        <p:nvSpPr>
          <p:cNvPr id="2355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  <p:sp>
        <p:nvSpPr>
          <p:cNvPr id="6" name="Rectangle 5"/>
          <p:cNvSpPr/>
          <p:nvPr/>
        </p:nvSpPr>
        <p:spPr>
          <a:xfrm>
            <a:off x="1331913" y="0"/>
            <a:ext cx="1439862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24579" name="Espace réservé du contenu 4" descr="ProgPGR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1288" y="1052513"/>
            <a:ext cx="8793162" cy="5692775"/>
          </a:xfrm>
        </p:spPr>
      </p:pic>
      <p:sp>
        <p:nvSpPr>
          <p:cNvPr id="4" name="Rectangle à coins arrondis 3"/>
          <p:cNvSpPr/>
          <p:nvPr/>
        </p:nvSpPr>
        <p:spPr>
          <a:xfrm>
            <a:off x="5651500" y="1484313"/>
            <a:ext cx="1944688" cy="50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bg2">
                    <a:lumMod val="50000"/>
                  </a:schemeClr>
                </a:solidFill>
              </a:rPr>
              <a:t>Automne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Préparer et gérer la retraite – Stratégies pédagogiques</a:t>
            </a:r>
          </a:p>
        </p:txBody>
      </p:sp>
      <p:sp>
        <p:nvSpPr>
          <p:cNvPr id="2560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smtClean="0"/>
              <a:t>Stratégies d’enseignement</a:t>
            </a:r>
          </a:p>
        </p:txBody>
      </p:sp>
      <p:sp>
        <p:nvSpPr>
          <p:cNvPr id="2560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fr-CA" smtClean="0"/>
              <a:t>Stratégies d’apprentissage</a:t>
            </a:r>
          </a:p>
        </p:txBody>
      </p:sp>
      <p:sp>
        <p:nvSpPr>
          <p:cNvPr id="2560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fr-CA" smtClean="0"/>
              <a:t>Exposé animation</a:t>
            </a:r>
          </a:p>
          <a:p>
            <a:pPr eaLnBrk="1" hangingPunct="1"/>
            <a:r>
              <a:rPr lang="fr-CA" smtClean="0"/>
              <a:t>Présentation d’exemples concrets</a:t>
            </a:r>
          </a:p>
          <a:p>
            <a:pPr eaLnBrk="1" hangingPunct="1"/>
            <a:r>
              <a:rPr lang="fr-CA" smtClean="0"/>
              <a:t>Incitation des étudiants à participer aux discussions</a:t>
            </a:r>
          </a:p>
          <a:p>
            <a:pPr eaLnBrk="1" hangingPunct="1"/>
            <a:r>
              <a:rPr lang="fr-CA" smtClean="0"/>
              <a:t>Animation de discussion</a:t>
            </a:r>
          </a:p>
        </p:txBody>
      </p:sp>
      <p:sp>
        <p:nvSpPr>
          <p:cNvPr id="2560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fr-CA" smtClean="0"/>
              <a:t>Lectures et réflexion</a:t>
            </a:r>
          </a:p>
          <a:p>
            <a:pPr eaLnBrk="1" hangingPunct="1"/>
            <a:r>
              <a:rPr lang="fr-CA" smtClean="0"/>
              <a:t>Prise de notes</a:t>
            </a:r>
          </a:p>
          <a:p>
            <a:pPr eaLnBrk="1" hangingPunct="1"/>
            <a:r>
              <a:rPr lang="fr-CA" smtClean="0"/>
              <a:t>Participation aux discussions</a:t>
            </a:r>
          </a:p>
          <a:p>
            <a:pPr eaLnBrk="1" hangingPunct="1"/>
            <a:r>
              <a:rPr lang="fr-CA" smtClean="0"/>
              <a:t>Exercices (utilisation de feuilles de travail)</a:t>
            </a:r>
          </a:p>
          <a:p>
            <a:pPr eaLnBrk="1" hangingPunct="1"/>
            <a:r>
              <a:rPr lang="fr-CA" smtClean="0"/>
              <a:t>Tests d’auto-évaluation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26627" name="Espace réservé du contenu 3" descr="Pili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65113"/>
            <a:ext cx="6594475" cy="6592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Préparer et gérer ma retraite</a:t>
            </a:r>
          </a:p>
        </p:txBody>
      </p:sp>
      <p:pic>
        <p:nvPicPr>
          <p:cNvPr id="27651" name="Espace réservé du contenu 3" descr="Sources selon phas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350" y="1844675"/>
            <a:ext cx="9010650" cy="249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Contenu</a:t>
            </a:r>
          </a:p>
        </p:txBody>
      </p:sp>
      <p:sp>
        <p:nvSpPr>
          <p:cNvPr id="10243" name="Espace réservé du contenu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fr-CA" smtClean="0"/>
              <a:t>Bienvenue à cette séance d’information </a:t>
            </a:r>
          </a:p>
          <a:p>
            <a:pPr eaLnBrk="1" hangingPunct="1"/>
            <a:r>
              <a:rPr lang="fr-CA" smtClean="0"/>
              <a:t>Bref historique de ce programme de formation</a:t>
            </a:r>
          </a:p>
          <a:p>
            <a:pPr eaLnBrk="1" hangingPunct="1"/>
            <a:r>
              <a:rPr lang="fr-CA" smtClean="0"/>
              <a:t>Présentation du formateur</a:t>
            </a:r>
          </a:p>
          <a:p>
            <a:pPr eaLnBrk="1" hangingPunct="1"/>
            <a:r>
              <a:rPr lang="fr-CA" smtClean="0"/>
              <a:t>L’activité </a:t>
            </a:r>
            <a:r>
              <a:rPr lang="fr-CA" i="1" smtClean="0"/>
              <a:t>Réaliser une saine gestion de mes placements boursiers</a:t>
            </a:r>
          </a:p>
          <a:p>
            <a:pPr eaLnBrk="1" hangingPunct="1"/>
            <a:r>
              <a:rPr lang="fr-CA" smtClean="0"/>
              <a:t>L’activité </a:t>
            </a:r>
            <a:r>
              <a:rPr lang="fr-CA" i="1" smtClean="0"/>
              <a:t>Préparer et gérer ma retraite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Pour plus d’informations sur le cours </a:t>
            </a:r>
            <a:r>
              <a:rPr lang="fr-CA" i="1" smtClean="0"/>
              <a:t>Préparer et gérer ma retraite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r>
              <a:rPr lang="fr-CA" smtClean="0"/>
              <a:t>Sur le site web de l’environnement d’apprentissage (</a:t>
            </a:r>
            <a:r>
              <a:rPr lang="fr-CA" smtClean="0">
                <a:hlinkClick r:id="rId2"/>
              </a:rPr>
              <a:t>www.iclf.ca</a:t>
            </a:r>
            <a:r>
              <a:rPr lang="fr-CA" smtClean="0"/>
              <a:t>) vous retrouverez :</a:t>
            </a:r>
          </a:p>
          <a:p>
            <a:pPr lvl="1" eaLnBrk="1" hangingPunct="1"/>
            <a:r>
              <a:rPr lang="fr-CA" smtClean="0"/>
              <a:t>Le plan de cours</a:t>
            </a:r>
          </a:p>
          <a:p>
            <a:pPr lvl="1" eaLnBrk="1" hangingPunct="1"/>
            <a:r>
              <a:rPr lang="fr-CA" smtClean="0"/>
              <a:t>Le matériel pédagogique utilisé lors de la première rencontre</a:t>
            </a:r>
          </a:p>
          <a:p>
            <a:pPr eaLnBrk="1" hangingPunct="1"/>
            <a:endParaRPr lang="fr-CA" smtClean="0"/>
          </a:p>
        </p:txBody>
      </p:sp>
      <p:pic>
        <p:nvPicPr>
          <p:cNvPr id="28676" name="Espace réservé du contenu 4" descr="WebPGR.jpg">
            <a:hlinkClick r:id="rId2"/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2325" y="2176463"/>
            <a:ext cx="4041775" cy="301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Suggestions aux personnes intéressées par </a:t>
            </a:r>
            <a:r>
              <a:rPr lang="fr-CA" i="1" smtClean="0"/>
              <a:t>Préparer et gérer ma retraite</a:t>
            </a:r>
          </a:p>
        </p:txBody>
      </p:sp>
      <p:sp>
        <p:nvSpPr>
          <p:cNvPr id="29699" name="Espace réservé du contenu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fr-CA" smtClean="0"/>
              <a:t>Lire le premier chapitre de l’ouvrage </a:t>
            </a:r>
            <a:r>
              <a:rPr lang="fr-CA" i="1" smtClean="0"/>
              <a:t>Planifier, préparer et gérer sa retraite</a:t>
            </a:r>
            <a:r>
              <a:rPr lang="fr-CA" smtClean="0"/>
              <a:t> (diffusé sur le site </a:t>
            </a:r>
            <a:r>
              <a:rPr lang="fr-CA" smtClean="0">
                <a:hlinkClick r:id="rId2"/>
              </a:rPr>
              <a:t>www.iclf.ca</a:t>
            </a:r>
            <a:r>
              <a:rPr lang="fr-CA" smtClean="0"/>
              <a:t> )</a:t>
            </a:r>
          </a:p>
          <a:p>
            <a:pPr eaLnBrk="1" hangingPunct="1"/>
            <a:r>
              <a:rPr lang="fr-CA" smtClean="0"/>
              <a:t>Consulter ces ressources pour la préparation et la gestion de la retraite décrites à l’annexe 1.1 de ce chapitre (liens vers les sites web des organismes)</a:t>
            </a:r>
          </a:p>
          <a:p>
            <a:pPr lvl="1" eaLnBrk="1" hangingPunct="1"/>
            <a:r>
              <a:rPr lang="fr-CA" smtClean="0"/>
              <a:t>Question retraite</a:t>
            </a:r>
          </a:p>
          <a:p>
            <a:pPr lvl="1" eaLnBrk="1" hangingPunct="1"/>
            <a:r>
              <a:rPr lang="fr-CA" smtClean="0"/>
              <a:t>Site de la Régie des rentes du Québec</a:t>
            </a:r>
          </a:p>
          <a:p>
            <a:pPr lvl="1" eaLnBrk="1" hangingPunct="1"/>
            <a:r>
              <a:rPr lang="fr-CA" smtClean="0"/>
              <a:t>Le Ministère de l’Emploi et de la solidarité sociale</a:t>
            </a:r>
          </a:p>
          <a:p>
            <a:pPr eaLnBrk="1" hangingPunct="1"/>
            <a:endParaRPr lang="fr-CA" i="1" smtClean="0"/>
          </a:p>
          <a:p>
            <a:pPr lvl="1" eaLnBrk="1" hangingPunct="1">
              <a:buFont typeface="Wingdings 3" pitchFamily="18" charset="2"/>
              <a:buNone/>
            </a:pPr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Pour être informés de futures activités d’éducation financière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CA" dirty="0" smtClean="0"/>
              <a:t>Inscrivez-vous à la liste d’envoi de Paul Bourget et Waguih Laoun</a:t>
            </a:r>
          </a:p>
          <a:p>
            <a:pPr lvl="1" eaLnBrk="1" hangingPunct="1">
              <a:defRPr/>
            </a:pPr>
            <a:r>
              <a:rPr lang="fr-CA" dirty="0" smtClean="0"/>
              <a:t>Vous serez informés des prochaines activités d’éducation financière du Collège de Rosemont et du CIRANO</a:t>
            </a:r>
          </a:p>
          <a:p>
            <a:pPr lvl="1" eaLnBrk="1" hangingPunct="1">
              <a:defRPr/>
            </a:pPr>
            <a:r>
              <a:rPr lang="fr-CA" dirty="0" smtClean="0"/>
              <a:t>La liste n’est pas mise à la disposition des entreprises de services financiers</a:t>
            </a:r>
          </a:p>
          <a:p>
            <a:pPr lvl="1" eaLnBrk="1" hangingPunct="1">
              <a:defRPr/>
            </a:pPr>
            <a:r>
              <a:rPr lang="fr-CA" dirty="0" smtClean="0"/>
              <a:t>Chaque communication comprend un lien de désinscription</a:t>
            </a:r>
          </a:p>
          <a:p>
            <a:pPr lvl="1" eaLnBrk="1" hangingPunct="1">
              <a:defRPr/>
            </a:pPr>
            <a:endParaRPr lang="fr-CA" dirty="0"/>
          </a:p>
        </p:txBody>
      </p:sp>
      <p:pic>
        <p:nvPicPr>
          <p:cNvPr id="30724" name="Espace réservé du contenu 5" descr="InscriptionListeEnvo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2325" y="2246313"/>
            <a:ext cx="4041775" cy="2876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Merci de votre participation à cette séance d’information</a:t>
            </a:r>
          </a:p>
        </p:txBody>
      </p:sp>
      <p:pic>
        <p:nvPicPr>
          <p:cNvPr id="31747" name="Espace réservé du contenu 4" descr="Merc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9338" y="2616200"/>
            <a:ext cx="2857500" cy="2143125"/>
          </a:xfrm>
        </p:spPr>
      </p:pic>
      <p:sp>
        <p:nvSpPr>
          <p:cNvPr id="31748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/>
            <a:r>
              <a:rPr lang="fr-CA" smtClean="0"/>
              <a:t>Si vous désirez plus d’information au sujet de ces formations, communiquez avec Paul Bourget par courriel </a:t>
            </a:r>
          </a:p>
          <a:p>
            <a:pPr lvl="1" eaLnBrk="1" hangingPunct="1"/>
            <a:r>
              <a:rPr lang="fr-CA" smtClean="0">
                <a:hlinkClick r:id="rId3"/>
              </a:rPr>
              <a:t>pbourget@videotron.ca</a:t>
            </a:r>
            <a:endParaRPr lang="fr-CA" smtClean="0"/>
          </a:p>
          <a:p>
            <a:pPr eaLnBrk="1" hangingPunct="1"/>
            <a:r>
              <a:rPr lang="fr-CA" smtClean="0"/>
              <a:t>Au plaisir de vous accueillir éventuellement dans une formation du service de la Formation continue du Collège de Rosemont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Bref historique de ces formations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fr-CA" smtClean="0"/>
              <a:t>Simulation d’investissements financiers Bourstad organisée par le Collège de Rosemont entre 1987 et 2015 (maintenant sous la gestion du CIRANO)</a:t>
            </a:r>
          </a:p>
          <a:p>
            <a:pPr eaLnBrk="1" hangingPunct="1"/>
            <a:r>
              <a:rPr lang="fr-CA" smtClean="0"/>
              <a:t>Projet </a:t>
            </a:r>
            <a:r>
              <a:rPr lang="fr-CA" i="1" smtClean="0"/>
              <a:t>Institut collégial de la littératie financière</a:t>
            </a:r>
            <a:r>
              <a:rPr lang="fr-CA" smtClean="0"/>
              <a:t> géré par le Collège de Rosemont entre 2009 et 2015</a:t>
            </a:r>
          </a:p>
          <a:p>
            <a:pPr eaLnBrk="1" hangingPunct="1"/>
            <a:r>
              <a:rPr lang="fr-CA" smtClean="0"/>
              <a:t>Attestation d’études collégiales en Gestion des finances personnelles entre 2011 et 2014</a:t>
            </a:r>
          </a:p>
          <a:p>
            <a:pPr lvl="1" eaLnBrk="1" hangingPunct="1"/>
            <a:r>
              <a:rPr lang="fr-CA" smtClean="0"/>
              <a:t>Ce programme a été transformé en une série d’activités de formation non créditées à partir de l’automne 2014</a:t>
            </a:r>
          </a:p>
          <a:p>
            <a:pPr lvl="2" eaLnBrk="1" hangingPunct="1"/>
            <a:r>
              <a:rPr lang="fr-CA" smtClean="0"/>
              <a:t>Les 2 activités qui vous sont proposées font partie de ces activités non créditées.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Le Formateur</a:t>
            </a:r>
          </a:p>
        </p:txBody>
      </p:sp>
      <p:sp>
        <p:nvSpPr>
          <p:cNvPr id="12291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eaLnBrk="1" hangingPunct="1"/>
            <a:r>
              <a:rPr lang="fr-CA" smtClean="0"/>
              <a:t>Paul Bourget, mba</a:t>
            </a:r>
          </a:p>
          <a:p>
            <a:pPr eaLnBrk="1" hangingPunct="1"/>
            <a:r>
              <a:rPr lang="fr-CA" smtClean="0"/>
              <a:t>Concepteur de la simulation d’investissements financiers Bourstad</a:t>
            </a:r>
          </a:p>
          <a:p>
            <a:pPr eaLnBrk="1" hangingPunct="1"/>
            <a:r>
              <a:rPr lang="fr-CA" smtClean="0"/>
              <a:t>Enseignant retraité en administration du Collège de Rosemont</a:t>
            </a:r>
          </a:p>
          <a:p>
            <a:pPr eaLnBrk="1" hangingPunct="1"/>
            <a:r>
              <a:rPr lang="fr-CA" smtClean="0"/>
              <a:t>Directeur de projets d’éducation financière au CIRANO depuis 2015 </a:t>
            </a:r>
          </a:p>
        </p:txBody>
      </p:sp>
      <p:pic>
        <p:nvPicPr>
          <p:cNvPr id="12292" name="Espace réservé du contenu 5" descr="paulbourget20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7213" y="2160588"/>
            <a:ext cx="2032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Réaliser une saine gestion de mes placements boursiers</a:t>
            </a:r>
            <a:endParaRPr lang="fr-CA" dirty="0"/>
          </a:p>
        </p:txBody>
      </p:sp>
      <p:pic>
        <p:nvPicPr>
          <p:cNvPr id="13315" name="Espace réservé du contenu 6" descr="Cycle_PL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5513" y="2244725"/>
            <a:ext cx="3105150" cy="2886075"/>
          </a:xfrm>
        </p:spPr>
      </p:pic>
      <p:sp>
        <p:nvSpPr>
          <p:cNvPr id="1331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eaLnBrk="1" hangingPunct="1"/>
            <a:r>
              <a:rPr lang="fr-CA" smtClean="0"/>
              <a:t>Les mardis de 18h 30 à 21h 30</a:t>
            </a:r>
          </a:p>
          <a:p>
            <a:pPr eaLnBrk="1" hangingPunct="1"/>
            <a:r>
              <a:rPr lang="fr-CA" smtClean="0"/>
              <a:t>Du 9 octobre au 11 décembre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Réaliser une saine gestion de mes placements boursiers</a:t>
            </a:r>
            <a:endParaRPr lang="fr-CA" dirty="0"/>
          </a:p>
        </p:txBody>
      </p:sp>
      <p:pic>
        <p:nvPicPr>
          <p:cNvPr id="14339" name="Espace réservé du contenu 4" descr="Actifs financi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8225" y="1335088"/>
            <a:ext cx="7067550" cy="470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Espace réservé du contenu 3" descr="VS_PLA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8856662" cy="5683250"/>
          </a:xfrm>
        </p:spPr>
      </p:pic>
      <p:sp>
        <p:nvSpPr>
          <p:cNvPr id="1536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16387" name="Espace réservé du contenu 4" descr="Prog_PLA Ba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3813"/>
            <a:ext cx="7092950" cy="6834187"/>
          </a:xfrm>
        </p:spPr>
      </p:pic>
      <p:pic>
        <p:nvPicPr>
          <p:cNvPr id="16388" name="Image 5" descr="Prog_PLA Ha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8858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…</a:t>
            </a:r>
            <a:r>
              <a:rPr lang="fr-CA" i="1" smtClean="0"/>
              <a:t>saine gestion de mes placements boursiers</a:t>
            </a:r>
            <a:r>
              <a:rPr lang="fr-CA" smtClean="0"/>
              <a:t> – Stratégies pédagogiques</a:t>
            </a:r>
          </a:p>
        </p:txBody>
      </p:sp>
      <p:sp>
        <p:nvSpPr>
          <p:cNvPr id="17411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smtClean="0"/>
              <a:t>Stratégie d’enseignement</a:t>
            </a:r>
          </a:p>
        </p:txBody>
      </p:sp>
      <p:sp>
        <p:nvSpPr>
          <p:cNvPr id="17412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fr-CA" smtClean="0"/>
              <a:t>Stratégie d’apprentissage</a:t>
            </a:r>
          </a:p>
        </p:txBody>
      </p:sp>
      <p:sp>
        <p:nvSpPr>
          <p:cNvPr id="17413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fr-CA" smtClean="0"/>
              <a:t>Exposé animation</a:t>
            </a:r>
          </a:p>
          <a:p>
            <a:pPr eaLnBrk="1" hangingPunct="1"/>
            <a:r>
              <a:rPr lang="fr-CA" smtClean="0"/>
              <a:t>Présentation d’exemples concrets</a:t>
            </a:r>
          </a:p>
          <a:p>
            <a:pPr eaLnBrk="1" hangingPunct="1"/>
            <a:r>
              <a:rPr lang="fr-CA" smtClean="0"/>
              <a:t>Animation de discussion</a:t>
            </a:r>
          </a:p>
          <a:p>
            <a:pPr eaLnBrk="1" hangingPunct="1"/>
            <a:r>
              <a:rPr lang="fr-CA" smtClean="0"/>
              <a:t>Encadrement des exercices et simulations</a:t>
            </a:r>
          </a:p>
        </p:txBody>
      </p:sp>
      <p:sp>
        <p:nvSpPr>
          <p:cNvPr id="17414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fr-CA" smtClean="0"/>
              <a:t>Lectures et réflexion</a:t>
            </a:r>
          </a:p>
          <a:p>
            <a:pPr eaLnBrk="1" hangingPunct="1"/>
            <a:r>
              <a:rPr lang="fr-CA" smtClean="0"/>
              <a:t>Prise de notes personnelles</a:t>
            </a:r>
          </a:p>
          <a:p>
            <a:pPr eaLnBrk="1" hangingPunct="1"/>
            <a:r>
              <a:rPr lang="fr-CA" smtClean="0"/>
              <a:t>Participation aux discussions</a:t>
            </a:r>
          </a:p>
          <a:p>
            <a:pPr eaLnBrk="1" hangingPunct="1"/>
            <a:r>
              <a:rPr lang="fr-CA" smtClean="0"/>
              <a:t>Participation aux exercices (simulation, résolution de problèmes, etc.)</a:t>
            </a:r>
          </a:p>
          <a:p>
            <a:pPr eaLnBrk="1" hangingPunct="1"/>
            <a:r>
              <a:rPr lang="fr-CA" smtClean="0"/>
              <a:t>Tests d’auto-évaluation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ffre de cours en gestion des finances personnelles&amp;quot;&quot;/&gt;&lt;property id=&quot;20307&quot; value=&quot;256&quot;/&gt;&lt;/object&gt;&lt;object type=&quot;3&quot; unique_id=&quot;10053&quot;&gt;&lt;property id=&quot;20148&quot; value=&quot;5&quot;/&gt;&lt;property id=&quot;20300&quot; value=&quot;Slide 5 - &amp;quot;Réaliser une saine gestion de mes placements boursiers&amp;quot;&quot;/&gt;&lt;property id=&quot;20307&quot; value=&quot;265&quot;/&gt;&lt;/object&gt;&lt;object type=&quot;3&quot; unique_id=&quot;10054&quot;&gt;&lt;property id=&quot;20148&quot; value=&quot;5&quot;/&gt;&lt;property id=&quot;20300&quot; value=&quot;Slide 7&quot;/&gt;&lt;property id=&quot;20307&quot; value=&quot;257&quot;/&gt;&lt;/object&gt;&lt;object type=&quot;3&quot; unique_id=&quot;10055&quot;&gt;&lt;property id=&quot;20148&quot; value=&quot;5&quot;/&gt;&lt;property id=&quot;20300&quot; value=&quot;Slide 6 - &amp;quot;Réaliser une saine gestion de mes placements boursiers&amp;quot;&quot;/&gt;&lt;property id=&quot;20307&quot; value=&quot;259&quot;/&gt;&lt;/object&gt;&lt;object type=&quot;3&quot; unique_id=&quot;10056&quot;&gt;&lt;property id=&quot;20148&quot; value=&quot;5&quot;/&gt;&lt;property id=&quot;20300&quot; value=&quot;Slide 8&quot;/&gt;&lt;property id=&quot;20307&quot; value=&quot;260&quot;/&gt;&lt;/object&gt;&lt;object type=&quot;3&quot; unique_id=&quot;10057&quot;&gt;&lt;property id=&quot;20148&quot; value=&quot;5&quot;/&gt;&lt;property id=&quot;20300&quot; value=&quot;Slide 13 - &amp;quot;Préparer et gérer ma retraite&amp;quot;&quot;/&gt;&lt;property id=&quot;20307&quot; value=&quot;266&quot;/&gt;&lt;/object&gt;&lt;object type=&quot;3&quot; unique_id=&quot;10058&quot;&gt;&lt;property id=&quot;20148&quot; value=&quot;5&quot;/&gt;&lt;property id=&quot;20300&quot; value=&quot;Slide 15&quot;/&gt;&lt;property id=&quot;20307&quot; value=&quot;258&quot;/&gt;&lt;/object&gt;&lt;object type=&quot;3&quot; unique_id=&quot;10059&quot;&gt;&lt;property id=&quot;20148&quot; value=&quot;5&quot;/&gt;&lt;property id=&quot;20300&quot; value=&quot;Slide 16&quot;/&gt;&lt;property id=&quot;20307&quot; value=&quot;261&quot;/&gt;&lt;/object&gt;&lt;object type=&quot;3&quot; unique_id=&quot;10060&quot;&gt;&lt;property id=&quot;20148&quot; value=&quot;5&quot;/&gt;&lt;property id=&quot;20300&quot; value=&quot;Slide 14&quot;/&gt;&lt;property id=&quot;20307&quot; value=&quot;262&quot;/&gt;&lt;/object&gt;&lt;object type=&quot;3&quot; unique_id=&quot;10061&quot;&gt;&lt;property id=&quot;20148&quot; value=&quot;5&quot;/&gt;&lt;property id=&quot;20300&quot; value=&quot;Slide 18&quot;/&gt;&lt;property id=&quot;20307&quot; value=&quot;263&quot;/&gt;&lt;/object&gt;&lt;object type=&quot;3&quot; unique_id=&quot;10062&quot;&gt;&lt;property id=&quot;20148&quot; value=&quot;5&quot;/&gt;&lt;property id=&quot;20300&quot; value=&quot;Slide 19 - &amp;quot;Préparer et gérer ma retraite&amp;quot;&quot;/&gt;&lt;property id=&quot;20307&quot; value=&quot;264&quot;/&gt;&lt;/object&gt;&lt;object type=&quot;3&quot; unique_id=&quot;10193&quot;&gt;&lt;property id=&quot;20148&quot; value=&quot;5&quot;/&gt;&lt;property id=&quot;20300&quot; value=&quot;Slide 2 - &amp;quot;Contenu&amp;quot;&quot;/&gt;&lt;property id=&quot;20307&quot; value=&quot;269&quot;/&gt;&lt;/object&gt;&lt;object type=&quot;3&quot; unique_id=&quot;10194&quot;&gt;&lt;property id=&quot;20148&quot; value=&quot;5&quot;/&gt;&lt;property id=&quot;20300&quot; value=&quot;Slide 3 - &amp;quot;Bref historique de ces formations&amp;quot;&quot;/&gt;&lt;property id=&quot;20307&quot; value=&quot;270&quot;/&gt;&lt;/object&gt;&lt;object type=&quot;3&quot; unique_id=&quot;10195&quot;&gt;&lt;property id=&quot;20148&quot; value=&quot;5&quot;/&gt;&lt;property id=&quot;20300&quot; value=&quot;Slide 4 - &amp;quot;Le Formateur&amp;quot;&quot;/&gt;&lt;property id=&quot;20307&quot; value=&quot;271&quot;/&gt;&lt;/object&gt;&lt;object type=&quot;3&quot; unique_id=&quot;10196&quot;&gt;&lt;property id=&quot;20148&quot; value=&quot;5&quot;/&gt;&lt;property id=&quot;20300&quot; value=&quot;Slide 10 - &amp;quot;Simulations boursières Bourstad (CIRANO)&amp;quot;&quot;/&gt;&lt;property id=&quot;20307&quot; value=&quot;273&quot;/&gt;&lt;/object&gt;&lt;object type=&quot;3&quot; unique_id=&quot;10197&quot;&gt;&lt;property id=&quot;20148&quot; value=&quot;5&quot;/&gt;&lt;property id=&quot;20300&quot; value=&quot;Slide 11 - &amp;quot;Pour plus d’informations sur le cours …gestion de mes placements boursiers&amp;quot;&quot;/&gt;&lt;property id=&quot;20307&quot; value=&quot;267&quot;/&gt;&lt;/object&gt;&lt;object type=&quot;3&quot; unique_id=&quot;10198&quot;&gt;&lt;property id=&quot;20148&quot; value=&quot;5&quot;/&gt;&lt;property id=&quot;20300&quot; value=&quot;Slide 20 - &amp;quot;Pour plus d’informations sur le cours Préparer et gérer ma retraite&amp;quot;&quot;/&gt;&lt;property id=&quot;20307&quot; value=&quot;268&quot;/&gt;&lt;/object&gt;&lt;object type=&quot;3&quot; unique_id=&quot;10199&quot;&gt;&lt;property id=&quot;20148&quot; value=&quot;5&quot;/&gt;&lt;property id=&quot;20300&quot; value=&quot;Slide 12 - &amp;quot;Suggestions aux personnes intéressées par .. saine gestion de mes placements &amp;quot;&quot;/&gt;&lt;property id=&quot;20307&quot; value=&quot;272&quot;/&gt;&lt;/object&gt;&lt;object type=&quot;3&quot; unique_id=&quot;10340&quot;&gt;&lt;property id=&quot;20148&quot; value=&quot;5&quot;/&gt;&lt;property id=&quot;20300&quot; value=&quot;Slide 21 - &amp;quot;Suggestions aux personnes intéressées par Préparer et gérer ma retraite&amp;quot;&quot;/&gt;&lt;property id=&quot;20307&quot; value=&quot;274&quot;/&gt;&lt;/object&gt;&lt;object type=&quot;3&quot; unique_id=&quot;10341&quot;&gt;&lt;property id=&quot;20148&quot; value=&quot;5&quot;/&gt;&lt;property id=&quot;20300&quot; value=&quot;Slide 22 - &amp;quot;Pour être informés de futures activités d’éducation financière&amp;quot;&quot;/&gt;&lt;property id=&quot;20307&quot; value=&quot;275&quot;/&gt;&lt;/object&gt;&lt;object type=&quot;3&quot; unique_id=&quot;10518&quot;&gt;&lt;property id=&quot;20148&quot; value=&quot;5&quot;/&gt;&lt;property id=&quot;20300&quot; value=&quot;Slide 9 - &amp;quot;…saine gestion de mes placements boursiers – Stratégies pédagogiques&amp;quot;&quot;/&gt;&lt;property id=&quot;20307&quot; value=&quot;278&quot;/&gt;&lt;/object&gt;&lt;object type=&quot;3&quot; unique_id=&quot;10519&quot;&gt;&lt;property id=&quot;20148&quot; value=&quot;5&quot;/&gt;&lt;property id=&quot;20300&quot; value=&quot;Slide 17 - &amp;quot;Préparer et gérer la retraite – Stratégies pédagogiques&amp;quot;&quot;/&gt;&lt;property id=&quot;20307&quot; value=&quot;279&quot;/&gt;&lt;/object&gt;&lt;object type=&quot;3&quot; unique_id=&quot;10520&quot;&gt;&lt;property id=&quot;20148&quot; value=&quot;5&quot;/&gt;&lt;property id=&quot;20300&quot; value=&quot;Slide 23 - &amp;quot;Merci de votre participation à cette séance d’information&amp;quot;&quot;/&gt;&lt;property id=&quot;20307&quot; value=&quot;27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472</TotalTime>
  <Words>638</Words>
  <Application>Microsoft Office PowerPoint</Application>
  <PresentationFormat>Affichage à l'écran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Gill Sans MT</vt:lpstr>
      <vt:lpstr>Wingdings 3</vt:lpstr>
      <vt:lpstr>Wingdings</vt:lpstr>
      <vt:lpstr>Calibri</vt:lpstr>
      <vt:lpstr>Origine</vt:lpstr>
      <vt:lpstr>Offre de cours en gestion des finances personnelles</vt:lpstr>
      <vt:lpstr>Contenu</vt:lpstr>
      <vt:lpstr>Bref historique de ces formations</vt:lpstr>
      <vt:lpstr>Le Formateur</vt:lpstr>
      <vt:lpstr>Réaliser une saine gestion de mes placements boursiers</vt:lpstr>
      <vt:lpstr>Réaliser une saine gestion de mes placements boursiers</vt:lpstr>
      <vt:lpstr>Diapositive 7</vt:lpstr>
      <vt:lpstr>Diapositive 8</vt:lpstr>
      <vt:lpstr>…saine gestion de mes placements boursiers – Stratégies pédagogiques</vt:lpstr>
      <vt:lpstr>Simulations boursières Bourstad (CIRANO)</vt:lpstr>
      <vt:lpstr>Pour plus d’informations sur le cours …gestion de mes placements boursiers</vt:lpstr>
      <vt:lpstr>Suggestions aux personnes intéressées par .. saine gestion de mes placements </vt:lpstr>
      <vt:lpstr>Préparer et gérer ma retraite</vt:lpstr>
      <vt:lpstr>Diapositive 14</vt:lpstr>
      <vt:lpstr>Diapositive 15</vt:lpstr>
      <vt:lpstr>Diapositive 16</vt:lpstr>
      <vt:lpstr>Préparer et gérer la retraite – Stratégies pédagogiques</vt:lpstr>
      <vt:lpstr>Diapositive 18</vt:lpstr>
      <vt:lpstr>Préparer et gérer ma retraite</vt:lpstr>
      <vt:lpstr>Pour plus d’informations sur le cours Préparer et gérer ma retraite</vt:lpstr>
      <vt:lpstr>Suggestions aux personnes intéressées par Préparer et gérer ma retraite</vt:lpstr>
      <vt:lpstr>Pour être informés de futures activités d’éducation financière</vt:lpstr>
      <vt:lpstr>Merci de votre participation à cette séance d’information</vt:lpstr>
    </vt:vector>
  </TitlesOfParts>
  <Company>Collège de Rosemont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Offre de cours en gestion des finances personnelles</dc:title>
  <dc:creator>Paul Bourget</dc:creator>
  <cp:lastModifiedBy>Paul Bourget</cp:lastModifiedBy>
  <cp:revision>17</cp:revision>
  <dcterms:created xsi:type="dcterms:W3CDTF">2017-09-05T23:19:19Z</dcterms:created>
  <dcterms:modified xsi:type="dcterms:W3CDTF">2018-09-05T19:51:26Z</dcterms:modified>
</cp:coreProperties>
</file>