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sldIdLst>
    <p:sldId id="256" r:id="rId2"/>
    <p:sldId id="343" r:id="rId3"/>
    <p:sldId id="332" r:id="rId4"/>
    <p:sldId id="344" r:id="rId5"/>
    <p:sldId id="333" r:id="rId6"/>
    <p:sldId id="346" r:id="rId7"/>
    <p:sldId id="345" r:id="rId8"/>
    <p:sldId id="334" r:id="rId9"/>
    <p:sldId id="347" r:id="rId10"/>
    <p:sldId id="331" r:id="rId11"/>
    <p:sldId id="330" r:id="rId12"/>
    <p:sldId id="335" r:id="rId13"/>
    <p:sldId id="348" r:id="rId14"/>
    <p:sldId id="349" r:id="rId15"/>
    <p:sldId id="336" r:id="rId16"/>
    <p:sldId id="350" r:id="rId17"/>
    <p:sldId id="351" r:id="rId18"/>
    <p:sldId id="337" r:id="rId19"/>
    <p:sldId id="338" r:id="rId20"/>
    <p:sldId id="339" r:id="rId21"/>
    <p:sldId id="352" r:id="rId22"/>
    <p:sldId id="353" r:id="rId23"/>
    <p:sldId id="354" r:id="rId24"/>
    <p:sldId id="355" r:id="rId25"/>
    <p:sldId id="356" r:id="rId26"/>
    <p:sldId id="357" r:id="rId27"/>
    <p:sldId id="359" r:id="rId28"/>
    <p:sldId id="358" r:id="rId29"/>
    <p:sldId id="360" r:id="rId30"/>
    <p:sldId id="361" r:id="rId31"/>
    <p:sldId id="340" r:id="rId32"/>
    <p:sldId id="329" r:id="rId33"/>
    <p:sldId id="296" r:id="rId34"/>
    <p:sldId id="302" r:id="rId35"/>
    <p:sldId id="362" r:id="rId36"/>
  </p:sldIdLst>
  <p:sldSz cx="9144000" cy="6858000" type="screen4x3"/>
  <p:notesSz cx="6858000" cy="9144000"/>
  <p:custDataLst>
    <p:tags r:id="rId38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32" autoAdjust="0"/>
  </p:normalViewPr>
  <p:slideViewPr>
    <p:cSldViewPr>
      <p:cViewPr varScale="1">
        <p:scale>
          <a:sx n="100" d="100"/>
          <a:sy n="100" d="100"/>
        </p:scale>
        <p:origin x="-19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_PB\Enseignement_T60\Enseignement%20CR\Cours%20actifs\IFP\IFP_PGR\Materiel%20par%20type\Pr&#233;sentations\Tableaux%20et%20schemas\Chomage%20fevrier%2020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_PB\Enseignement_T60\Enseignement%20CR\Cours%20actifs\IFP\IFP_PGR\Materiel%20par%20type\Pr&#233;sentations\Tableaux%20et%20schemas\Chomage%20fevrier%202015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_PB\Enseignement_T60\Enseignement%20CR\Cours%20actifs\IFP\IFP_PGR\Materiel%20par%20type\Pr&#233;sentations\Tableaux%20et%20schemas\rendements%20bourses%20ny%20et%20to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_PB\Enseignement_T60\Enseignement%20CR\Cours%20actifs\IFP\IFP_PGR\Materiel%20par%20type\Pr&#233;sentations\Tableaux%20et%20schemas\rendements%20bourses%20ny%20et%20to.xls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D_PB\Enseignement_T60\Enseignement%20CR\Cours%20actifs\IFP\IFP_PGR\Materiel%20par%20type\Pr&#233;sentations\Tableaux%20et%20schemas\Revenus%20totaux%20des%2065+%20Can%20NB%20selon%20la%20source%202012%20Analyse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D_PB\Enseignement_T60\Enseignement%20CR\Cours%20actifs\IFP\IFP_PGR\Materiel%20par%20type\Pr&#233;sentations\Tableaux%20et%20schemas\Revenus%20totaux%20des%2065+%20Can%20NB%20selon%20la%20source%202012%20Analyse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A"/>
  <c:chart>
    <c:title>
      <c:tx>
        <c:rich>
          <a:bodyPr/>
          <a:lstStyle/>
          <a:p>
            <a:pPr>
              <a:defRPr sz="1800">
                <a:latin typeface="Adobe Garamond Pro Bold" pitchFamily="18" charset="0"/>
              </a:defRPr>
            </a:pPr>
            <a:r>
              <a:rPr lang="fr-CA" sz="1800">
                <a:latin typeface="Adobe Garamond Pro Bold" pitchFamily="18" charset="0"/>
              </a:rPr>
              <a:t>Taux de chômage</a:t>
            </a:r>
            <a:br>
              <a:rPr lang="fr-CA" sz="1800">
                <a:latin typeface="Adobe Garamond Pro Bold" pitchFamily="18" charset="0"/>
              </a:rPr>
            </a:br>
            <a:r>
              <a:rPr lang="fr-CA" sz="1800">
                <a:latin typeface="Adobe Garamond Pro Bold" pitchFamily="18" charset="0"/>
              </a:rPr>
              <a:t>février 2015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>
                    <a:latin typeface="Adobe Garamond Pro Bold" pitchFamily="18" charset="0"/>
                  </a:defRPr>
                </a:pPr>
                <a:endParaRPr lang="fr-FR"/>
              </a:p>
            </c:txPr>
            <c:dLblPos val="ctr"/>
            <c:showVal val="1"/>
          </c:dLbls>
          <c:cat>
            <c:strRef>
              <c:f>Chomage!$D$6:$D$10</c:f>
              <c:strCache>
                <c:ptCount val="5"/>
                <c:pt idx="0">
                  <c:v>Canada</c:v>
                </c:pt>
                <c:pt idx="1">
                  <c:v>Québec</c:v>
                </c:pt>
                <c:pt idx="2">
                  <c:v>États-Unis</c:v>
                </c:pt>
                <c:pt idx="3">
                  <c:v>Union européenne</c:v>
                </c:pt>
                <c:pt idx="4">
                  <c:v>Japon</c:v>
                </c:pt>
              </c:strCache>
            </c:strRef>
          </c:cat>
          <c:val>
            <c:numRef>
              <c:f>Chomage!$E$6:$E$10</c:f>
              <c:numCache>
                <c:formatCode>0.00%</c:formatCode>
                <c:ptCount val="5"/>
                <c:pt idx="0">
                  <c:v>6.8000000000000019E-2</c:v>
                </c:pt>
                <c:pt idx="1">
                  <c:v>7.3999999999999996E-2</c:v>
                </c:pt>
                <c:pt idx="2">
                  <c:v>5.5000000000000014E-2</c:v>
                </c:pt>
                <c:pt idx="3">
                  <c:v>0.113</c:v>
                </c:pt>
                <c:pt idx="4">
                  <c:v>3.500000000000001E-2</c:v>
                </c:pt>
              </c:numCache>
            </c:numRef>
          </c:val>
        </c:ser>
        <c:dLbls>
          <c:showVal val="1"/>
        </c:dLbls>
        <c:axId val="74645888"/>
        <c:axId val="74647424"/>
      </c:barChart>
      <c:catAx>
        <c:axId val="74645888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>
                <a:latin typeface="Adobe Garamond Pro Bold" pitchFamily="18" charset="0"/>
              </a:defRPr>
            </a:pPr>
            <a:endParaRPr lang="fr-FR"/>
          </a:p>
        </c:txPr>
        <c:crossAx val="74647424"/>
        <c:crosses val="autoZero"/>
        <c:auto val="1"/>
        <c:lblAlgn val="ctr"/>
        <c:lblOffset val="100"/>
      </c:catAx>
      <c:valAx>
        <c:axId val="74647424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sz="1400">
                <a:latin typeface="Adobe Garamond Pro Bold" pitchFamily="18" charset="0"/>
              </a:defRPr>
            </a:pPr>
            <a:endParaRPr lang="fr-FR"/>
          </a:p>
        </c:txPr>
        <c:crossAx val="7464588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CA"/>
  <c:style val="4"/>
  <c:chart>
    <c:title>
      <c:tx>
        <c:rich>
          <a:bodyPr/>
          <a:lstStyle/>
          <a:p>
            <a:pPr>
              <a:defRPr sz="1800">
                <a:latin typeface="Adobe Garamond Pro Bold" pitchFamily="18" charset="0"/>
              </a:defRPr>
            </a:pPr>
            <a:r>
              <a:rPr lang="fr-CA" sz="1800">
                <a:latin typeface="Adobe Garamond Pro Bold" pitchFamily="18" charset="0"/>
              </a:rPr>
              <a:t>Taux d'inflation</a:t>
            </a:r>
            <a:br>
              <a:rPr lang="fr-CA" sz="1800">
                <a:latin typeface="Adobe Garamond Pro Bold" pitchFamily="18" charset="0"/>
              </a:rPr>
            </a:br>
            <a:r>
              <a:rPr lang="fr-CA" sz="1800">
                <a:latin typeface="Adobe Garamond Pro Bold" pitchFamily="18" charset="0"/>
              </a:rPr>
              <a:t>février 2015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dLbl>
              <c:idx val="0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txPr>
              <a:bodyPr/>
              <a:lstStyle/>
              <a:p>
                <a:pPr>
                  <a:defRPr sz="1400">
                    <a:latin typeface="Adobe Garamond Pro Bold" pitchFamily="18" charset="0"/>
                  </a:defRPr>
                </a:pPr>
                <a:endParaRPr lang="fr-FR"/>
              </a:p>
            </c:txPr>
            <c:dLblPos val="ctr"/>
            <c:showVal val="1"/>
          </c:dLbls>
          <c:cat>
            <c:strRef>
              <c:f>Feuil2!$D$6:$D$9</c:f>
              <c:strCache>
                <c:ptCount val="4"/>
                <c:pt idx="0">
                  <c:v>Canada</c:v>
                </c:pt>
                <c:pt idx="1">
                  <c:v>États-Unis</c:v>
                </c:pt>
                <c:pt idx="2">
                  <c:v>Union européenne</c:v>
                </c:pt>
                <c:pt idx="3">
                  <c:v>Japon</c:v>
                </c:pt>
              </c:strCache>
            </c:strRef>
          </c:cat>
          <c:val>
            <c:numRef>
              <c:f>Feuil2!$E$6:$E$9</c:f>
              <c:numCache>
                <c:formatCode>0.00%</c:formatCode>
                <c:ptCount val="4"/>
                <c:pt idx="0">
                  <c:v>1.0000000000000004E-2</c:v>
                </c:pt>
                <c:pt idx="1">
                  <c:v>0</c:v>
                </c:pt>
                <c:pt idx="2">
                  <c:v>-3.0000000000000009E-3</c:v>
                </c:pt>
                <c:pt idx="3">
                  <c:v>2.1999999999999999E-2</c:v>
                </c:pt>
              </c:numCache>
            </c:numRef>
          </c:val>
        </c:ser>
        <c:dLbls>
          <c:showVal val="1"/>
        </c:dLbls>
        <c:axId val="79269248"/>
        <c:axId val="82953728"/>
      </c:barChart>
      <c:catAx>
        <c:axId val="7926924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Adobe Garamond Pro Bold" pitchFamily="18" charset="0"/>
              </a:defRPr>
            </a:pPr>
            <a:endParaRPr lang="fr-FR"/>
          </a:p>
        </c:txPr>
        <c:crossAx val="82953728"/>
        <c:crosses val="autoZero"/>
        <c:auto val="1"/>
        <c:lblAlgn val="ctr"/>
        <c:lblOffset val="100"/>
      </c:catAx>
      <c:valAx>
        <c:axId val="82953728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sz="1400">
                <a:latin typeface="Adobe Garamond Pro Bold" pitchFamily="18" charset="0"/>
              </a:defRPr>
            </a:pPr>
            <a:endParaRPr lang="fr-FR"/>
          </a:p>
        </c:txPr>
        <c:crossAx val="792692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A"/>
  <c:chart>
    <c:title>
      <c:tx>
        <c:rich>
          <a:bodyPr/>
          <a:lstStyle/>
          <a:p>
            <a:pPr>
              <a:defRPr>
                <a:latin typeface="Adobe Garamond Pro Bold" pitchFamily="18" charset="0"/>
              </a:defRPr>
            </a:pPr>
            <a:r>
              <a:rPr lang="fr-CA">
                <a:latin typeface="Adobe Garamond Pro Bold" pitchFamily="18" charset="0"/>
              </a:rPr>
              <a:t>Gain </a:t>
            </a:r>
            <a:r>
              <a:rPr lang="fr-CA" baseline="0">
                <a:latin typeface="Adobe Garamond Pro Bold" pitchFamily="18" charset="0"/>
              </a:rPr>
              <a:t>annuel composé de l'indice de la Bourse de Toronto</a:t>
            </a:r>
            <a:br>
              <a:rPr lang="fr-CA" baseline="0">
                <a:latin typeface="Adobe Garamond Pro Bold" pitchFamily="18" charset="0"/>
              </a:rPr>
            </a:br>
            <a:r>
              <a:rPr lang="fr-CA" baseline="0">
                <a:latin typeface="Adobe Garamond Pro Bold" pitchFamily="18" charset="0"/>
              </a:rPr>
              <a:t>5 ans, 10 ans et 15 ans</a:t>
            </a:r>
            <a:br>
              <a:rPr lang="fr-CA" baseline="0">
                <a:latin typeface="Adobe Garamond Pro Bold" pitchFamily="18" charset="0"/>
              </a:rPr>
            </a:br>
            <a:r>
              <a:rPr lang="fr-CA" baseline="0">
                <a:latin typeface="Adobe Garamond Pro Bold" pitchFamily="18" charset="0"/>
              </a:rPr>
              <a:t>avril 2015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>
                    <a:latin typeface="Adobe Garamond Pro Bold" pitchFamily="18" charset="0"/>
                  </a:defRPr>
                </a:pPr>
                <a:endParaRPr lang="fr-FR"/>
              </a:p>
            </c:txPr>
            <c:dLblPos val="outEnd"/>
            <c:showVal val="1"/>
          </c:dLbls>
          <c:cat>
            <c:strRef>
              <c:f>tsx!$J$4:$J$6</c:f>
              <c:strCache>
                <c:ptCount val="3"/>
                <c:pt idx="0">
                  <c:v>5 ans</c:v>
                </c:pt>
                <c:pt idx="1">
                  <c:v>10 ans</c:v>
                </c:pt>
                <c:pt idx="2">
                  <c:v>15 ans</c:v>
                </c:pt>
              </c:strCache>
            </c:strRef>
          </c:cat>
          <c:val>
            <c:numRef>
              <c:f>tsx!$K$4:$K$6</c:f>
              <c:numCache>
                <c:formatCode>0.0%</c:formatCode>
                <c:ptCount val="3"/>
                <c:pt idx="0">
                  <c:v>5.9806998374381762E-2</c:v>
                </c:pt>
                <c:pt idx="1">
                  <c:v>4.6259881456969063E-2</c:v>
                </c:pt>
                <c:pt idx="2">
                  <c:v>3.3199285191151326E-2</c:v>
                </c:pt>
              </c:numCache>
            </c:numRef>
          </c:val>
        </c:ser>
        <c:dLbls>
          <c:showVal val="1"/>
        </c:dLbls>
        <c:axId val="94807552"/>
        <c:axId val="94809088"/>
      </c:barChart>
      <c:catAx>
        <c:axId val="9480755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Adobe Garamond Pro Bold" pitchFamily="18" charset="0"/>
              </a:defRPr>
            </a:pPr>
            <a:endParaRPr lang="fr-FR"/>
          </a:p>
        </c:txPr>
        <c:crossAx val="94809088"/>
        <c:crosses val="autoZero"/>
        <c:auto val="1"/>
        <c:lblAlgn val="ctr"/>
        <c:lblOffset val="100"/>
      </c:catAx>
      <c:valAx>
        <c:axId val="94809088"/>
        <c:scaling>
          <c:orientation val="minMax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sz="1400">
                <a:latin typeface="Adobe Garamond Pro Bold" pitchFamily="18" charset="0"/>
              </a:defRPr>
            </a:pPr>
            <a:endParaRPr lang="fr-FR"/>
          </a:p>
        </c:txPr>
        <c:crossAx val="94807552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A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>
                <a:latin typeface="Adobe Garamond Pro Bold" pitchFamily="18" charset="0"/>
              </a:defRPr>
            </a:pPr>
            <a:r>
              <a:rPr lang="fr-CA" sz="1800" b="1" i="0" baseline="0"/>
              <a:t>Gain annuel composé de l'indice de la Bourse de New York</a:t>
            </a:r>
            <a:br>
              <a:rPr lang="fr-CA" sz="1800" b="1" i="0" baseline="0"/>
            </a:br>
            <a:r>
              <a:rPr lang="fr-CA" sz="1800" b="1" i="0" baseline="0"/>
              <a:t>5 ans, 10 ans et 15 ans</a:t>
            </a:r>
            <a:br>
              <a:rPr lang="fr-CA" sz="1800" b="1" i="0" baseline="0"/>
            </a:br>
            <a:r>
              <a:rPr lang="fr-CA" sz="1800" b="1" i="0" baseline="0"/>
              <a:t>avril 2015</a:t>
            </a:r>
            <a:endParaRPr lang="fr-CA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>
                    <a:latin typeface="Adobe Garamond Pro Bold" pitchFamily="18" charset="0"/>
                  </a:defRPr>
                </a:pPr>
                <a:endParaRPr lang="fr-FR"/>
              </a:p>
            </c:txPr>
            <c:dLblPos val="outEnd"/>
            <c:showVal val="1"/>
          </c:dLbls>
          <c:cat>
            <c:strRef>
              <c:f>sp500!$I$5:$I$7</c:f>
              <c:strCache>
                <c:ptCount val="3"/>
                <c:pt idx="0">
                  <c:v>5 ans</c:v>
                </c:pt>
                <c:pt idx="1">
                  <c:v>10 ans</c:v>
                </c:pt>
                <c:pt idx="2">
                  <c:v>15 ans</c:v>
                </c:pt>
              </c:strCache>
            </c:strRef>
          </c:cat>
          <c:val>
            <c:numRef>
              <c:f>sp500!$J$5:$J$7</c:f>
              <c:numCache>
                <c:formatCode>0.0%</c:formatCode>
                <c:ptCount val="3"/>
                <c:pt idx="0">
                  <c:v>0.13815204295235731</c:v>
                </c:pt>
                <c:pt idx="1">
                  <c:v>5.732833825067505E-2</c:v>
                </c:pt>
                <c:pt idx="2">
                  <c:v>2.5765442682411988E-2</c:v>
                </c:pt>
              </c:numCache>
            </c:numRef>
          </c:val>
        </c:ser>
        <c:dLbls>
          <c:showVal val="1"/>
        </c:dLbls>
        <c:axId val="113773184"/>
        <c:axId val="120220288"/>
      </c:barChart>
      <c:catAx>
        <c:axId val="11377318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Adobe Garamond Pro Bold" pitchFamily="18" charset="0"/>
              </a:defRPr>
            </a:pPr>
            <a:endParaRPr lang="fr-FR"/>
          </a:p>
        </c:txPr>
        <c:crossAx val="120220288"/>
        <c:crosses val="autoZero"/>
        <c:auto val="1"/>
        <c:lblAlgn val="ctr"/>
        <c:lblOffset val="100"/>
      </c:catAx>
      <c:valAx>
        <c:axId val="120220288"/>
        <c:scaling>
          <c:orientation val="minMax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sz="1400">
                <a:latin typeface="Adobe Garamond Pro Bold" pitchFamily="18" charset="0"/>
              </a:defRPr>
            </a:pPr>
            <a:endParaRPr lang="fr-FR"/>
          </a:p>
        </c:txPr>
        <c:crossAx val="113773184"/>
        <c:crosses val="autoZero"/>
        <c:crossBetween val="between"/>
      </c:valAx>
    </c:plotArea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CA"/>
  <c:style val="7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fr-CA" sz="2400" b="1" i="0" baseline="0"/>
              <a:t>Sources de revenus des 65 ans et plus, Canada, 2012 </a:t>
            </a:r>
            <a:endParaRPr lang="fr-CA" sz="2400" b="1"/>
          </a:p>
        </c:rich>
      </c:tx>
      <c:layout>
        <c:manualLayout>
          <c:xMode val="edge"/>
          <c:yMode val="edge"/>
          <c:x val="0.13218306576099997"/>
          <c:y val="3.8363876236546988E-2"/>
        </c:manualLayout>
      </c:layout>
    </c:title>
    <c:view3D>
      <c:perspective val="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0"/>
                </a:pPr>
                <a:endParaRPr lang="fr-FR"/>
              </a:p>
            </c:txPr>
            <c:showCatName val="1"/>
            <c:showPercent val="1"/>
            <c:showLeaderLines val="1"/>
          </c:dLbls>
          <c:cat>
            <c:strRef>
              <c:f>'Canada Sommaire 2012'!$D$46:$D$51</c:f>
              <c:strCache>
                <c:ptCount val="6"/>
                <c:pt idx="0">
                  <c:v>Revenus d'emploi</c:v>
                </c:pt>
                <c:pt idx="1">
                  <c:v>Revenus de placement</c:v>
                </c:pt>
                <c:pt idx="2">
                  <c:v>Transferts gouvernementaux</c:v>
                </c:pt>
                <c:pt idx="3">
                  <c:v>Pensions privées</c:v>
                </c:pt>
                <c:pt idx="4">
                  <c:v>RÉÈRs</c:v>
                </c:pt>
                <c:pt idx="5">
                  <c:v>Autres revenus</c:v>
                </c:pt>
              </c:strCache>
            </c:strRef>
          </c:cat>
          <c:val>
            <c:numRef>
              <c:f>'Canada Sommaire 2012'!$E$46:$E$51</c:f>
              <c:numCache>
                <c:formatCode>General</c:formatCode>
                <c:ptCount val="6"/>
                <c:pt idx="0">
                  <c:v>28449775</c:v>
                </c:pt>
                <c:pt idx="1">
                  <c:v>20714680</c:v>
                </c:pt>
                <c:pt idx="2">
                  <c:v>75798920</c:v>
                </c:pt>
                <c:pt idx="3">
                  <c:v>54651700</c:v>
                </c:pt>
                <c:pt idx="4">
                  <c:v>3433910</c:v>
                </c:pt>
                <c:pt idx="5">
                  <c:v>5712265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CA"/>
  <c:style val="7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fr-CA" sz="1800" b="1" i="0" u="none" strike="noStrike" baseline="0"/>
              <a:t>Sources de revenus des 65 ans et plus, Québec, 2012</a:t>
            </a:r>
            <a:endParaRPr lang="fr-CA" sz="1800"/>
          </a:p>
        </c:rich>
      </c:tx>
      <c:layout>
        <c:manualLayout>
          <c:xMode val="edge"/>
          <c:yMode val="edge"/>
          <c:x val="0.13362857787598487"/>
          <c:y val="4.0380136502407613E-2"/>
        </c:manualLayout>
      </c:layout>
    </c:title>
    <c:view3D>
      <c:perspective val="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0"/>
                </a:pPr>
                <a:endParaRPr lang="fr-FR"/>
              </a:p>
            </c:txPr>
            <c:showCatName val="1"/>
            <c:showPercent val="1"/>
            <c:showLeaderLines val="1"/>
          </c:dLbls>
          <c:cat>
            <c:strRef>
              <c:f>'QC Sommaire 2012'!$D$46:$D$51</c:f>
              <c:strCache>
                <c:ptCount val="6"/>
                <c:pt idx="0">
                  <c:v>Revenus d'emploi</c:v>
                </c:pt>
                <c:pt idx="1">
                  <c:v>Revenus de placement</c:v>
                </c:pt>
                <c:pt idx="2">
                  <c:v>Transferts gouvernementaux</c:v>
                </c:pt>
                <c:pt idx="3">
                  <c:v>Pensions privées</c:v>
                </c:pt>
                <c:pt idx="4">
                  <c:v>RÉÈRs</c:v>
                </c:pt>
                <c:pt idx="5">
                  <c:v>Autres revenus</c:v>
                </c:pt>
              </c:strCache>
            </c:strRef>
          </c:cat>
          <c:val>
            <c:numRef>
              <c:f>'QC Sommaire 2012'!$E$46:$E$51</c:f>
              <c:numCache>
                <c:formatCode>General</c:formatCode>
                <c:ptCount val="6"/>
                <c:pt idx="0">
                  <c:v>4689945</c:v>
                </c:pt>
                <c:pt idx="1">
                  <c:v>3916535</c:v>
                </c:pt>
                <c:pt idx="2">
                  <c:v>19383115</c:v>
                </c:pt>
                <c:pt idx="3">
                  <c:v>12238515</c:v>
                </c:pt>
                <c:pt idx="4">
                  <c:v>645220</c:v>
                </c:pt>
                <c:pt idx="5">
                  <c:v>1349655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0.09091</cdr:x>
      <cdr:y>0.85426</cdr:y>
    </cdr:from>
    <cdr:to>
      <cdr:x>0.19663</cdr:x>
      <cdr:y>1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786319" y="55934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CA" sz="1600">
              <a:latin typeface="+mn-lt"/>
              <a:ea typeface="+mn-ea"/>
              <a:cs typeface="+mn-cs"/>
            </a:rPr>
            <a:t>Source : Statistique Canada,</a:t>
          </a:r>
          <a:r>
            <a:rPr lang="fr-CA" sz="1600" baseline="0">
              <a:latin typeface="+mn-lt"/>
              <a:ea typeface="+mn-ea"/>
              <a:cs typeface="+mn-cs"/>
            </a:rPr>
            <a:t> CANSIM 111-0035</a:t>
          </a:r>
          <a:endParaRPr lang="fr-CA" sz="1600">
            <a:latin typeface="+mn-lt"/>
            <a:ea typeface="+mn-ea"/>
            <a:cs typeface="+mn-cs"/>
          </a:endParaRPr>
        </a:p>
        <a:p xmlns:a="http://schemas.openxmlformats.org/drawingml/2006/main">
          <a:endParaRPr lang="fr-CA" sz="1100"/>
        </a:p>
      </cdr:txBody>
    </cdr:sp>
  </cdr:relSizeAnchor>
  <cdr:relSizeAnchor xmlns:cdr="http://schemas.openxmlformats.org/drawingml/2006/chartDrawing">
    <cdr:from>
      <cdr:x>0.64011</cdr:x>
      <cdr:y>0.85271</cdr:y>
    </cdr:from>
    <cdr:to>
      <cdr:x>0.74583</cdr:x>
      <cdr:y>0.99845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5536660" y="53502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CA" sz="1600" b="1">
              <a:latin typeface="+mn-lt"/>
              <a:ea typeface="+mn-ea"/>
              <a:cs typeface="+mn-cs"/>
            </a:rPr>
            <a:t>Revenu total moyen : 37 118 </a:t>
          </a:r>
          <a:r>
            <a:rPr lang="fr-CA" sz="1600" b="1" baseline="0">
              <a:latin typeface="+mn-lt"/>
              <a:ea typeface="+mn-ea"/>
              <a:cs typeface="+mn-cs"/>
            </a:rPr>
            <a:t>$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CA" sz="1600" b="1" baseline="0">
              <a:latin typeface="+mn-lt"/>
              <a:ea typeface="+mn-ea"/>
              <a:cs typeface="+mn-cs"/>
            </a:rPr>
            <a:t>Revenu total médian :</a:t>
          </a:r>
          <a:r>
            <a:rPr lang="fr-CA" sz="1600" b="1">
              <a:latin typeface="+mn-lt"/>
              <a:ea typeface="+mn-ea"/>
              <a:cs typeface="+mn-cs"/>
            </a:rPr>
            <a:t> 24 630 $</a:t>
          </a:r>
          <a:endParaRPr lang="fr-CA" sz="1600"/>
        </a:p>
        <a:p xmlns:a="http://schemas.openxmlformats.org/drawingml/2006/main">
          <a:endParaRPr lang="fr-CA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0.09091</cdr:x>
      <cdr:y>0.85426</cdr:y>
    </cdr:from>
    <cdr:to>
      <cdr:x>0.19663</cdr:x>
      <cdr:y>1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786319" y="55934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CA" sz="1600">
              <a:latin typeface="+mn-lt"/>
              <a:ea typeface="+mn-ea"/>
              <a:cs typeface="+mn-cs"/>
            </a:rPr>
            <a:t>Source : Statistique Canada,</a:t>
          </a:r>
          <a:r>
            <a:rPr lang="fr-CA" sz="1600" baseline="0">
              <a:latin typeface="+mn-lt"/>
              <a:ea typeface="+mn-ea"/>
              <a:cs typeface="+mn-cs"/>
            </a:rPr>
            <a:t> CANSIM 111-0035</a:t>
          </a:r>
          <a:endParaRPr lang="fr-CA" sz="1600">
            <a:latin typeface="+mn-lt"/>
            <a:ea typeface="+mn-ea"/>
            <a:cs typeface="+mn-cs"/>
          </a:endParaRPr>
        </a:p>
        <a:p xmlns:a="http://schemas.openxmlformats.org/drawingml/2006/main">
          <a:endParaRPr lang="fr-CA" sz="1100"/>
        </a:p>
      </cdr:txBody>
    </cdr:sp>
  </cdr:relSizeAnchor>
  <cdr:relSizeAnchor xmlns:cdr="http://schemas.openxmlformats.org/drawingml/2006/chartDrawing">
    <cdr:from>
      <cdr:x>0.64011</cdr:x>
      <cdr:y>0.85271</cdr:y>
    </cdr:from>
    <cdr:to>
      <cdr:x>0.74583</cdr:x>
      <cdr:y>0.99845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5536660" y="53502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CA" sz="1600" b="1">
              <a:latin typeface="+mn-lt"/>
              <a:ea typeface="+mn-ea"/>
              <a:cs typeface="+mn-cs"/>
            </a:rPr>
            <a:t>Revenu total moyen : 32 639 </a:t>
          </a:r>
          <a:r>
            <a:rPr lang="fr-CA" sz="1600" b="1" baseline="0">
              <a:latin typeface="+mn-lt"/>
              <a:ea typeface="+mn-ea"/>
              <a:cs typeface="+mn-cs"/>
            </a:rPr>
            <a:t>$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CA" sz="1600" b="1" baseline="0">
              <a:latin typeface="+mn-lt"/>
              <a:ea typeface="+mn-ea"/>
              <a:cs typeface="+mn-cs"/>
            </a:rPr>
            <a:t>Revenu total médian :</a:t>
          </a:r>
          <a:r>
            <a:rPr lang="fr-CA" sz="1600" b="1">
              <a:latin typeface="+mn-lt"/>
              <a:ea typeface="+mn-ea"/>
              <a:cs typeface="+mn-cs"/>
            </a:rPr>
            <a:t> 22 100 $</a:t>
          </a:r>
          <a:endParaRPr lang="fr-CA" sz="1600"/>
        </a:p>
        <a:p xmlns:a="http://schemas.openxmlformats.org/drawingml/2006/main">
          <a:endParaRPr lang="fr-CA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1749B3-A8DE-4195-AE49-2006ACD566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2BC5B-AEA7-40A0-B2A3-2C1624B9AAB1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</p:grpSp>
      <p:sp>
        <p:nvSpPr>
          <p:cNvPr id="71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FBB95-C2DA-4757-A03D-B31023046D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73632-068A-40D3-B2F0-8E0847379F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35A60-97E8-4F89-9FD1-0EF16E1E65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95263" y="228600"/>
            <a:ext cx="8339137" cy="579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98527-07C1-4182-9346-8F4A2025C5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A111D-E61D-4A75-ADC4-4CFB4695EC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95E2C-79E8-432A-99D3-9E4477C3CA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E7CF1-87B1-482A-9CB4-E44DE5205B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FA564-B878-4D2F-BB70-DC2E417C13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79BF-16F1-40CB-9C6F-F9E1063D17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08762-D6A4-4DB2-9B70-B6449AE085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AC46D-B5E2-4DB3-9DD0-71489E4296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0CEC3-5722-474C-A527-A2FC58758A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C0151F91-747D-4CCC-A69E-880A5EA617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ss.gouv.qc.ca/grands-dossiers/travailleurs-experimente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ss.gouv.qc.ca/grands-dossiers/travailleurs-experimentes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iclf.ca/DL/PGR_Barometre_axa_retraite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asociety.org/quebec/Documents/11H15_FMorin_Placements.pdf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estionretraite.qc.ca/cms/assets/documents/guide/QR-Guide-2014-2015-F-LR_inscriptible.pdf" TargetMode="External"/><Relationship Id="rId7" Type="http://schemas.openxmlformats.org/officeDocument/2006/relationships/hyperlink" Target="https://www.standardlife.ca/pdf/gf10129.pdf" TargetMode="External"/><Relationship Id="rId2" Type="http://schemas.openxmlformats.org/officeDocument/2006/relationships/hyperlink" Target="http://www.questionretraite.qc.ca/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fasociety.org/quebec/Documents/11H15_FMorin_Placements.pdf" TargetMode="External"/><Relationship Id="rId5" Type="http://schemas.openxmlformats.org/officeDocument/2006/relationships/hyperlink" Target="http://iclf.ca/DL/PGR_Barometre_axa_retraite.pdf" TargetMode="External"/><Relationship Id="rId4" Type="http://schemas.openxmlformats.org/officeDocument/2006/relationships/hyperlink" Target="http://www.rrq.gouv.qc.ca/fr/accueil/Pages/accueil.aspx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iclf.ca/nqw/web/retraite/th01/index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Planifier, préparer et gérer sa retraite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 sz="2800" dirty="0" smtClean="0"/>
              <a:t>Thème 1 – Défis et enjeux pour l’individu et la société</a:t>
            </a:r>
            <a:br>
              <a:rPr lang="fr-FR" sz="2800" dirty="0" smtClean="0"/>
            </a:br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 err="1" smtClean="0"/>
              <a:t>Evolution</a:t>
            </a:r>
            <a:r>
              <a:rPr lang="fr-CA" sz="3600" dirty="0" smtClean="0"/>
              <a:t> de l’espérance de vie entre 1921 à 2006</a:t>
            </a:r>
            <a:endParaRPr lang="fr-CA" sz="3600" dirty="0"/>
          </a:p>
        </p:txBody>
      </p:sp>
      <p:pic>
        <p:nvPicPr>
          <p:cNvPr id="6" name="Espace réservé du contenu 5" descr="Esperance de vie Canada 1921-2006 Croppe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5717"/>
            <a:ext cx="8856984" cy="54322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Évolution de l’espérance de vie – Canada et provinces, 2007/2009</a:t>
            </a:r>
            <a:endParaRPr lang="fr-CA" dirty="0"/>
          </a:p>
        </p:txBody>
      </p:sp>
      <p:pic>
        <p:nvPicPr>
          <p:cNvPr id="4" name="Espace réservé du contenu 3" descr="esperance 2007_2009 Cropp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97933"/>
            <a:ext cx="7056784" cy="54600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dirty="0" smtClean="0"/>
              <a:t>Baisse graduelle du ratio travailleurs/retraités au Québec – 1971-2030</a:t>
            </a:r>
            <a:endParaRPr lang="fr-CA" sz="2800" dirty="0"/>
          </a:p>
        </p:txBody>
      </p:sp>
      <p:pic>
        <p:nvPicPr>
          <p:cNvPr id="4" name="Espace réservé du contenu 3" descr="Ratio travailleurs retraités Cropp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0646" y="1772815"/>
            <a:ext cx="6745730" cy="4088321"/>
          </a:xfrm>
        </p:spPr>
      </p:pic>
      <p:sp>
        <p:nvSpPr>
          <p:cNvPr id="5" name="ZoneTexte 4"/>
          <p:cNvSpPr txBox="1"/>
          <p:nvPr/>
        </p:nvSpPr>
        <p:spPr>
          <a:xfrm>
            <a:off x="899592" y="6381328"/>
            <a:ext cx="7720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: </a:t>
            </a:r>
            <a:r>
              <a:rPr lang="fr-CA" dirty="0" smtClean="0">
                <a:hlinkClick r:id="rId3"/>
              </a:rPr>
              <a:t>www.mess.gouv.qc.ca/grands-dossiers/travailleurs-experimentes</a:t>
            </a:r>
            <a:endParaRPr lang="fr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400" dirty="0" smtClean="0"/>
              <a:t>Évolution de la population en âge de travailler, Québec, Canada, États-Unis et Ontario, 2010 à 2030</a:t>
            </a:r>
            <a:endParaRPr lang="fr-CA" sz="2400" dirty="0"/>
          </a:p>
        </p:txBody>
      </p:sp>
      <p:pic>
        <p:nvPicPr>
          <p:cNvPr id="4" name="Espace réservé du contenu 3" descr="Croissance 15 a 64 Cropp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1259" y="1484785"/>
            <a:ext cx="6859094" cy="4321318"/>
          </a:xfrm>
        </p:spPr>
      </p:pic>
      <p:sp>
        <p:nvSpPr>
          <p:cNvPr id="5" name="ZoneTexte 4"/>
          <p:cNvSpPr txBox="1"/>
          <p:nvPr/>
        </p:nvSpPr>
        <p:spPr>
          <a:xfrm>
            <a:off x="899592" y="6381328"/>
            <a:ext cx="7720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: </a:t>
            </a:r>
            <a:r>
              <a:rPr lang="fr-CA" dirty="0" smtClean="0">
                <a:hlinkClick r:id="rId3"/>
              </a:rPr>
              <a:t>www.mess.gouv.qc.ca/grands-dossiers/travailleurs-experimentes</a:t>
            </a:r>
            <a:endParaRPr lang="fr-C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Immigration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Les éventuels efforts pour attirer davantage de nouveaux résidents en provenance de l’immigration se heurteront cependant à un nouvel obstacle, soit la plus forte croissance économique que connaîtront encore les pays émergents et les pays en développement d’ici 2050</a:t>
            </a:r>
            <a:endParaRPr lang="fr-C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dirty="0" smtClean="0"/>
              <a:t>Les Canadiens, les Québécois et la retraite</a:t>
            </a:r>
            <a:br>
              <a:rPr lang="fr-CA" sz="2800" dirty="0" smtClean="0"/>
            </a:br>
            <a:r>
              <a:rPr lang="fr-CA" sz="2800" dirty="0" smtClean="0"/>
              <a:t>Le contexte actuel  - Contexte politico-légal</a:t>
            </a:r>
            <a:endParaRPr lang="fr-CA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L’assainissement des finances publiques au Canada et dans les autres pays industrialisés</a:t>
            </a:r>
          </a:p>
          <a:p>
            <a:r>
              <a:rPr lang="fr-CA" dirty="0" smtClean="0"/>
              <a:t>L’aide fiscale à la planification et la gestion de la retraite</a:t>
            </a:r>
            <a:endParaRPr lang="fr-C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 dirty="0" smtClean="0"/>
              <a:t>Assainissement des finances publiques en Amérique, déficits qui persistent ailleurs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 smtClean="0"/>
              <a:t>Le Québec et le Canada ont maintenant éliminé leur déficit budgétaire</a:t>
            </a:r>
          </a:p>
          <a:p>
            <a:r>
              <a:rPr lang="fr-CA" dirty="0" smtClean="0"/>
              <a:t>Diminution du déficit américain</a:t>
            </a:r>
          </a:p>
          <a:p>
            <a:pPr lvl="1"/>
            <a:r>
              <a:rPr lang="fr-CA" dirty="0" smtClean="0"/>
              <a:t>480 milliards en 2014</a:t>
            </a:r>
          </a:p>
          <a:p>
            <a:pPr lvl="1"/>
            <a:r>
              <a:rPr lang="fr-CA" dirty="0" smtClean="0"/>
              <a:t>1 400 milliards en 2009 (2,8% du PIB)</a:t>
            </a:r>
          </a:p>
          <a:p>
            <a:r>
              <a:rPr lang="fr-CA" dirty="0" smtClean="0"/>
              <a:t>En Europe</a:t>
            </a:r>
          </a:p>
          <a:p>
            <a:pPr lvl="1"/>
            <a:r>
              <a:rPr lang="fr-CA" dirty="0" smtClean="0"/>
              <a:t>À l’exception de l’Allemagne (0%), les pays de l’union affiche des déficits de 3% ou plus du PIB</a:t>
            </a:r>
          </a:p>
          <a:p>
            <a:r>
              <a:rPr lang="fr-CA" dirty="0" smtClean="0"/>
              <a:t>Japon</a:t>
            </a:r>
          </a:p>
          <a:p>
            <a:pPr lvl="1"/>
            <a:r>
              <a:rPr lang="fr-CA" dirty="0" smtClean="0"/>
              <a:t>Déficit représentant 7,6% du PIB</a:t>
            </a:r>
            <a:endParaRPr lang="fr-C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 dirty="0" smtClean="0"/>
              <a:t>L’aide fiscale à la planification et la gestion de la retraite au Québec et au Canada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L’État est le gestionnaire des deux premiers piliers de la sécurité financière à la retraite</a:t>
            </a:r>
          </a:p>
          <a:p>
            <a:pPr lvl="1"/>
            <a:r>
              <a:rPr lang="fr-CA" dirty="0" smtClean="0"/>
              <a:t>Pilier 1</a:t>
            </a:r>
          </a:p>
          <a:p>
            <a:pPr lvl="1"/>
            <a:r>
              <a:rPr lang="fr-CA" dirty="0" smtClean="0"/>
              <a:t>Pilier 2</a:t>
            </a:r>
          </a:p>
          <a:p>
            <a:r>
              <a:rPr lang="fr-CA" dirty="0" smtClean="0"/>
              <a:t>Il a adopté des législations encadrant et suscitant la participation pour les deux autres piliers</a:t>
            </a:r>
          </a:p>
          <a:p>
            <a:pPr lvl="1"/>
            <a:r>
              <a:rPr lang="fr-CA" dirty="0" smtClean="0"/>
              <a:t>Pilier 3</a:t>
            </a:r>
          </a:p>
          <a:p>
            <a:pPr lvl="1"/>
            <a:r>
              <a:rPr lang="fr-CA" dirty="0" smtClean="0"/>
              <a:t>Pilier 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0"/>
            <a:ext cx="1584176" cy="1700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-108520" y="1556792"/>
            <a:ext cx="1115616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8100392" y="0"/>
            <a:ext cx="936104" cy="645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" name="Espace réservé du contenu 3" descr="Les piliers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403648" y="0"/>
            <a:ext cx="6741368" cy="6741368"/>
          </a:xfrm>
        </p:spPr>
      </p:pic>
      <p:sp>
        <p:nvSpPr>
          <p:cNvPr id="5" name="ZoneTexte 4"/>
          <p:cNvSpPr txBox="1"/>
          <p:nvPr/>
        </p:nvSpPr>
        <p:spPr>
          <a:xfrm rot="5400000">
            <a:off x="6361809" y="3151359"/>
            <a:ext cx="4288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 smtClean="0">
                <a:latin typeface="Adobe Garamond Pro Bold" pitchFamily="18" charset="0"/>
              </a:rPr>
              <a:t>Programmes gérés par l’État</a:t>
            </a:r>
            <a:endParaRPr lang="fr-CA" sz="2800" dirty="0">
              <a:latin typeface="Adobe Garamond Pro Bol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5517232"/>
            <a:ext cx="100811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/>
          <p:cNvSpPr txBox="1"/>
          <p:nvPr/>
        </p:nvSpPr>
        <p:spPr>
          <a:xfrm rot="16200000">
            <a:off x="-2083373" y="3387629"/>
            <a:ext cx="6222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Adobe Garamond Pro Bold" pitchFamily="18" charset="0"/>
              </a:rPr>
              <a:t>Programmes soutenus par des lois et des avantages fiscaux</a:t>
            </a:r>
            <a:endParaRPr lang="fr-CA" sz="2000" dirty="0">
              <a:latin typeface="Adobe Garamond Pro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dirty="0" smtClean="0"/>
              <a:t>Les Canadiens, les Québécois et la retraite</a:t>
            </a:r>
            <a:br>
              <a:rPr lang="fr-CA" sz="2800" dirty="0" smtClean="0"/>
            </a:br>
            <a:r>
              <a:rPr lang="fr-CA" sz="2800" dirty="0" smtClean="0"/>
              <a:t>Le contexte actuel  - Aspects sociaux</a:t>
            </a:r>
            <a:endParaRPr lang="fr-CA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La perception de la retraite chez les Canadiens et les Québécois</a:t>
            </a:r>
          </a:p>
          <a:p>
            <a:r>
              <a:rPr lang="fr-CA" dirty="0" smtClean="0"/>
              <a:t>La préparation à la retraite des Québécois et des Canadiens</a:t>
            </a:r>
          </a:p>
          <a:p>
            <a:r>
              <a:rPr lang="fr-CA" dirty="0" smtClean="0"/>
              <a:t>La situation financière des 65 ans et plus</a:t>
            </a:r>
          </a:p>
          <a:p>
            <a:r>
              <a:rPr lang="fr-CA" dirty="0" smtClean="0"/>
              <a:t>La participation à la main-d’œuvre des personnes de 60 ans et plus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Contenu de ce thème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dirty="0" smtClean="0"/>
              <a:t>Planifier, préparer et gérer la retraite, défis et enjeux pour l’individu et la société</a:t>
            </a:r>
          </a:p>
          <a:p>
            <a:pPr lvl="1"/>
            <a:r>
              <a:rPr lang="fr-CA" dirty="0" smtClean="0"/>
              <a:t>Les Canadiens, les Québécois et la retraite - le contexte actuel</a:t>
            </a:r>
          </a:p>
          <a:p>
            <a:pPr lvl="2"/>
            <a:r>
              <a:rPr lang="fr-CA" dirty="0" smtClean="0"/>
              <a:t>Conditions économiques</a:t>
            </a:r>
          </a:p>
          <a:p>
            <a:pPr lvl="2"/>
            <a:r>
              <a:rPr lang="fr-CA" dirty="0" smtClean="0"/>
              <a:t>Démographie</a:t>
            </a:r>
          </a:p>
          <a:p>
            <a:pPr lvl="2"/>
            <a:r>
              <a:rPr lang="fr-CA" dirty="0" smtClean="0"/>
              <a:t>Contexte politico-légal</a:t>
            </a:r>
          </a:p>
          <a:p>
            <a:pPr lvl="2"/>
            <a:r>
              <a:rPr lang="fr-CA" dirty="0" smtClean="0"/>
              <a:t>Aspects sociaux de la préparation et de la gestion de la retraite</a:t>
            </a:r>
          </a:p>
          <a:p>
            <a:pPr lvl="1"/>
            <a:r>
              <a:rPr lang="fr-CA" dirty="0" smtClean="0"/>
              <a:t>Planification, préparation et gestion de la retraite, vue d'ensemble</a:t>
            </a:r>
          </a:p>
          <a:p>
            <a:pPr lvl="2"/>
            <a:r>
              <a:rPr lang="fr-CA" dirty="0" smtClean="0"/>
              <a:t>La gestion financière de la retraite</a:t>
            </a:r>
          </a:p>
          <a:p>
            <a:pPr lvl="2"/>
            <a:r>
              <a:rPr lang="fr-CA" dirty="0" smtClean="0"/>
              <a:t>La gestion des finances personnelles et la retraite</a:t>
            </a:r>
          </a:p>
          <a:p>
            <a:pPr lvl="2"/>
            <a:r>
              <a:rPr lang="fr-CA" dirty="0" smtClean="0"/>
              <a:t>Les phases temporelles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 dirty="0" smtClean="0"/>
              <a:t>La perception de la retraite chez les Canadiens et les Québécois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CA" dirty="0" smtClean="0"/>
              <a:t>Le Canada est un des pays où la retraite est perçue le plus positivement;</a:t>
            </a:r>
          </a:p>
          <a:p>
            <a:r>
              <a:rPr lang="fr-CA" dirty="0" smtClean="0"/>
              <a:t>On y prend sa retraite plus tôt qu'ailleurs, à l’âge de 62 ans, en moyenne;</a:t>
            </a:r>
          </a:p>
          <a:p>
            <a:r>
              <a:rPr lang="fr-CA" dirty="0" smtClean="0"/>
              <a:t>Dans la planification de la retraite, on compte sur ses épargnes personnelles comme principale source de revenus, et cela se vérifie en particulier chez les travailleurs plus jeunes;</a:t>
            </a:r>
          </a:p>
          <a:p>
            <a:r>
              <a:rPr lang="fr-CA" dirty="0" smtClean="0"/>
              <a:t>La cohorte du stage d'âge mûr est relativement moins préparée que les travailleurs plus jeunes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971600" y="6453336"/>
            <a:ext cx="507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: Axa, </a:t>
            </a:r>
            <a:r>
              <a:rPr lang="fr-CA" dirty="0" smtClean="0">
                <a:hlinkClick r:id="rId2"/>
              </a:rPr>
              <a:t>Baromètre Axa de la retraite 2010</a:t>
            </a:r>
            <a:endParaRPr lang="fr-C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Indice de préparation à la retraite McKinsey </a:t>
            </a:r>
            <a:endParaRPr lang="fr-CA" dirty="0"/>
          </a:p>
        </p:txBody>
      </p:sp>
      <p:pic>
        <p:nvPicPr>
          <p:cNvPr id="4" name="Espace réservé du contenu 3" descr="Indice IP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7200800" cy="4705068"/>
          </a:xfrm>
        </p:spPr>
      </p:pic>
      <p:sp>
        <p:nvSpPr>
          <p:cNvPr id="5" name="ZoneTexte 4"/>
          <p:cNvSpPr txBox="1"/>
          <p:nvPr/>
        </p:nvSpPr>
        <p:spPr>
          <a:xfrm>
            <a:off x="539552" y="6381328"/>
            <a:ext cx="8208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de cette diapositive et des suivantes : </a:t>
            </a:r>
            <a:r>
              <a:rPr lang="fr-CA" dirty="0" smtClean="0">
                <a:hlinkClick r:id="rId3"/>
              </a:rPr>
              <a:t>McKinsey &amp; </a:t>
            </a:r>
            <a:r>
              <a:rPr lang="fr-CA" dirty="0" err="1" smtClean="0">
                <a:hlinkClick r:id="rId3"/>
              </a:rPr>
              <a:t>Company</a:t>
            </a:r>
            <a:r>
              <a:rPr lang="fr-CA" dirty="0" smtClean="0"/>
              <a:t>, </a:t>
            </a:r>
            <a:r>
              <a:rPr lang="fr-CA" dirty="0" err="1" smtClean="0"/>
              <a:t>nov</a:t>
            </a:r>
            <a:r>
              <a:rPr lang="fr-CA" dirty="0" smtClean="0"/>
              <a:t> 2014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McKinsey – Quel IPR est requis?</a:t>
            </a:r>
            <a:endParaRPr lang="fr-CA" dirty="0"/>
          </a:p>
        </p:txBody>
      </p:sp>
      <p:pic>
        <p:nvPicPr>
          <p:cNvPr id="4" name="Espace réservé du contenu 3" descr="Quel IPR est necessair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0960" y="1412775"/>
            <a:ext cx="7735496" cy="5106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L’IPR des Québécois</a:t>
            </a:r>
            <a:endParaRPr lang="fr-CA" dirty="0"/>
          </a:p>
        </p:txBody>
      </p:sp>
      <p:pic>
        <p:nvPicPr>
          <p:cNvPr id="4" name="Espace réservé du contenu 3" descr="IPR au Quebe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7880199" cy="52896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dirty="0" smtClean="0"/>
              <a:t>L’IPR dans les différentes régions du Canada</a:t>
            </a:r>
            <a:endParaRPr lang="fr-CA" sz="4000" dirty="0"/>
          </a:p>
        </p:txBody>
      </p:sp>
      <p:pic>
        <p:nvPicPr>
          <p:cNvPr id="4" name="Espace réservé du contenu 3" descr="IPR differentes régions Canad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8663141" cy="4923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 smtClean="0"/>
              <a:t>La situation financière des 65 ans et plus au Canada</a:t>
            </a:r>
            <a:endParaRPr lang="fr-CA" sz="36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51520" y="1556792"/>
          <a:ext cx="864096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 smtClean="0"/>
              <a:t>La situation financière des 65 ans et plus au Québec</a:t>
            </a:r>
            <a:endParaRPr lang="fr-CA" sz="36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79512" y="1916832"/>
          <a:ext cx="8573057" cy="47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Taux d’épargne des Canadiens</a:t>
            </a:r>
            <a:endParaRPr lang="fr-CA" dirty="0"/>
          </a:p>
        </p:txBody>
      </p:sp>
      <p:pic>
        <p:nvPicPr>
          <p:cNvPr id="4" name="Espace réservé du contenu 3" descr="Taux Eparg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45168"/>
            <a:ext cx="6984776" cy="531308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 smtClean="0"/>
              <a:t>La participation à la main-d’œuvre des personnes de 60 ans et plus</a:t>
            </a: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dirty="0" smtClean="0"/>
              <a:t>Hypothèse d’une participation accrue des personnes de 60 ans et plus sur le marché du travail au cours des prochaines années</a:t>
            </a:r>
          </a:p>
          <a:p>
            <a:pPr lvl="1"/>
            <a:r>
              <a:rPr lang="fr-CA" dirty="0" smtClean="0"/>
              <a:t>Effets néfastes du vieillissement de la population sur la situation économique des pays industrialisés, situation dont le Québec souffrira particulièrement;</a:t>
            </a:r>
          </a:p>
          <a:p>
            <a:pPr lvl="1"/>
            <a:r>
              <a:rPr lang="fr-CA" dirty="0" smtClean="0"/>
              <a:t>Allongement de la période de vie en bonne santé résultant des progrès dans l’espérance de vie;</a:t>
            </a:r>
          </a:p>
          <a:p>
            <a:pPr lvl="1"/>
            <a:r>
              <a:rPr lang="fr-CA" dirty="0" smtClean="0"/>
              <a:t>Situation financière relativement précaire des personnes de 65 ans et plus;</a:t>
            </a:r>
          </a:p>
          <a:p>
            <a:pPr lvl="1"/>
            <a:r>
              <a:rPr lang="fr-CA" dirty="0" smtClean="0"/>
              <a:t>Report de 65 à 67 ans de l’âge d’admissibilité aux prestations de la Pension de sécurité de la vieillesse et au Supplément de revenu garanti</a:t>
            </a:r>
          </a:p>
          <a:p>
            <a:pPr lvl="1"/>
            <a:endParaRPr lang="fr-C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 dirty="0" smtClean="0"/>
              <a:t>La participation à la main-d’œuvre des personnes de 60 ans et plus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dirty="0" smtClean="0"/>
              <a:t>les préretraités réagissent plus favorablement à la possibilité de retarder la prise de retraite complète que les retraités à un retour éventuel sur le marché du travail;</a:t>
            </a:r>
          </a:p>
          <a:p>
            <a:r>
              <a:rPr lang="fr-CA" dirty="0" smtClean="0"/>
              <a:t>Un des motifs les plus susceptibles de précipiter le retrait du marché du travail : un mauvais climat de travail</a:t>
            </a:r>
          </a:p>
          <a:p>
            <a:r>
              <a:rPr lang="fr-CA" dirty="0" smtClean="0"/>
              <a:t>lorsqu’ils considèrent la possibilité de demeurer actif, les préretraités préfèrent réaliser un travail différent de celui effectué durant leur carrière;</a:t>
            </a:r>
          </a:p>
          <a:p>
            <a:r>
              <a:rPr lang="fr-CA" dirty="0" smtClean="0"/>
              <a:t>Pour les personnes déjà retraitées, le retour possible peut être envisagé dans un rôle de mentor auprès des jeunes travailleurs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dirty="0" smtClean="0"/>
              <a:t>Les Canadiens, les Québécois et la retraite</a:t>
            </a:r>
            <a:br>
              <a:rPr lang="fr-CA" sz="2800" dirty="0" smtClean="0"/>
            </a:br>
            <a:r>
              <a:rPr lang="fr-CA" sz="2800" dirty="0" smtClean="0"/>
              <a:t>Le contexte actuel  - Conditions économiques</a:t>
            </a:r>
            <a:endParaRPr lang="fr-CA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 smtClean="0"/>
              <a:t>Croissance économique plus faible anticipée dans les pays développés et les pays émergents</a:t>
            </a:r>
          </a:p>
          <a:p>
            <a:r>
              <a:rPr lang="fr-CA" dirty="0" smtClean="0"/>
              <a:t>Éléments conjoncturels - Taux de chômage élevés, possible résurgence de l’inflation (ou de la déflation !)</a:t>
            </a:r>
          </a:p>
          <a:p>
            <a:r>
              <a:rPr lang="fr-CA" dirty="0" smtClean="0"/>
              <a:t>Faibles rendements des marchés boursiers et des obligations gouvernementales de haute qualité</a:t>
            </a:r>
          </a:p>
          <a:p>
            <a:r>
              <a:rPr lang="fr-CA" dirty="0" smtClean="0"/>
              <a:t>Crise de la dette souveraine dans certains pays de la zone Euro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 smtClean="0"/>
              <a:t>La participation à la main-d’œuvre des personnes de 60 ans et plus</a:t>
            </a: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CA" dirty="0" smtClean="0"/>
              <a:t>Plusieurs jeunes retraités opposent un refus catégorique à l’idée de revenir sur le marché du travail;</a:t>
            </a:r>
          </a:p>
          <a:p>
            <a:r>
              <a:rPr lang="fr-CA" dirty="0" smtClean="0"/>
              <a:t>le maintien en emploi des personnes de 60 ans ou plus exigera des employeurs qu’ils consentent à des assouplissements dans les conditions de travail (heures flexibles, travail à temps partiel);</a:t>
            </a:r>
          </a:p>
          <a:p>
            <a:r>
              <a:rPr lang="fr-CA" dirty="0" smtClean="0"/>
              <a:t>les changements technologiques rapides constituent un obstacle additionnel au maintien en emploi des personnes de 60 ans et plus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 dirty="0" smtClean="0"/>
              <a:t>Planification, préparation et gestion de la retraite, vue d'ensemble</a:t>
            </a:r>
            <a:endParaRPr lang="fr-CA" sz="3200" dirty="0"/>
          </a:p>
        </p:txBody>
      </p:sp>
      <p:pic>
        <p:nvPicPr>
          <p:cNvPr id="4" name="Espace réservé du contenu 3" descr="Schema gene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72056"/>
            <a:ext cx="8639944" cy="54859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dirty="0" smtClean="0"/>
              <a:t>La gestion financière de la retraite</a:t>
            </a:r>
            <a:endParaRPr lang="fr-CA" sz="4000" dirty="0"/>
          </a:p>
        </p:txBody>
      </p:sp>
      <p:pic>
        <p:nvPicPr>
          <p:cNvPr id="4" name="Espace réservé du contenu 3" descr="Gst Fin de la retrai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600200"/>
            <a:ext cx="44196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Ressources additionnelles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>
                <a:hlinkClick r:id="rId2"/>
              </a:rPr>
              <a:t>Question retraite</a:t>
            </a:r>
            <a:endParaRPr lang="fr-CA" dirty="0" smtClean="0"/>
          </a:p>
          <a:p>
            <a:pPr lvl="1"/>
            <a:r>
              <a:rPr lang="fr-CA" dirty="0" smtClean="0">
                <a:hlinkClick r:id="rId3"/>
              </a:rPr>
              <a:t>Guide</a:t>
            </a:r>
            <a:r>
              <a:rPr lang="fr-CA" dirty="0" smtClean="0"/>
              <a:t> de la planification financière de la retraite</a:t>
            </a:r>
          </a:p>
          <a:p>
            <a:r>
              <a:rPr lang="fr-CA" dirty="0" smtClean="0"/>
              <a:t>Site de la </a:t>
            </a:r>
            <a:r>
              <a:rPr lang="fr-CA" dirty="0" smtClean="0">
                <a:hlinkClick r:id="rId4"/>
              </a:rPr>
              <a:t>Régie des rentes</a:t>
            </a:r>
            <a:r>
              <a:rPr lang="fr-CA" dirty="0" smtClean="0"/>
              <a:t> du Québec</a:t>
            </a:r>
          </a:p>
          <a:p>
            <a:r>
              <a:rPr lang="fr-CA" dirty="0" smtClean="0">
                <a:hlinkClick r:id="rId5"/>
              </a:rPr>
              <a:t>Baromètre AXA</a:t>
            </a:r>
            <a:r>
              <a:rPr lang="fr-CA" dirty="0" smtClean="0"/>
              <a:t> de la retraite 2010</a:t>
            </a:r>
          </a:p>
          <a:p>
            <a:r>
              <a:rPr lang="fr-CA" dirty="0" smtClean="0">
                <a:hlinkClick r:id="rId6"/>
              </a:rPr>
              <a:t>État de préparation</a:t>
            </a:r>
            <a:r>
              <a:rPr lang="fr-CA" dirty="0" smtClean="0"/>
              <a:t> des québécois face à la retraite (McKinsey et </a:t>
            </a:r>
            <a:r>
              <a:rPr lang="fr-CA" dirty="0" err="1" smtClean="0"/>
              <a:t>cie</a:t>
            </a:r>
            <a:r>
              <a:rPr lang="fr-CA" dirty="0" smtClean="0"/>
              <a:t>)</a:t>
            </a:r>
          </a:p>
          <a:p>
            <a:r>
              <a:rPr lang="fr-CA" dirty="0" smtClean="0"/>
              <a:t>Standard Life – </a:t>
            </a:r>
            <a:r>
              <a:rPr lang="fr-CA" dirty="0" smtClean="0">
                <a:hlinkClick r:id="rId7"/>
              </a:rPr>
              <a:t>Résumé de la législation </a:t>
            </a:r>
            <a:r>
              <a:rPr lang="fr-CA" dirty="0" smtClean="0"/>
              <a:t>en matière de régimes de retraite</a:t>
            </a:r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Exercice suggéré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hlinkClick r:id="rId2"/>
              </a:rPr>
              <a:t>Test d’autoévaluation sur le thème 1</a:t>
            </a:r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Test général des connaissances provenant du Guide de Question retraite</a:t>
            </a:r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 descr="Tester Vos Connaissances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195736" y="0"/>
            <a:ext cx="6768752" cy="67017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 smtClean="0"/>
              <a:t>Croissance économique </a:t>
            </a:r>
            <a:br>
              <a:rPr lang="fr-CA" sz="3600" dirty="0" smtClean="0"/>
            </a:br>
            <a:r>
              <a:rPr lang="fr-CA" sz="3600" dirty="0" smtClean="0"/>
              <a:t>entre 2000 et 2050</a:t>
            </a:r>
            <a:endParaRPr lang="fr-CA" sz="3600" dirty="0"/>
          </a:p>
        </p:txBody>
      </p:sp>
      <p:pic>
        <p:nvPicPr>
          <p:cNvPr id="4" name="Espace réservé du contenu 3" descr="PIB potentiel 2000-2015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5835" y="1600200"/>
            <a:ext cx="6812330" cy="4419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Chômage et inflation, février 2015</a:t>
            </a:r>
            <a:endParaRPr lang="fr-CA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half" idx="1"/>
          </p:nvPr>
        </p:nvGraphicFramePr>
        <p:xfrm>
          <a:off x="609600" y="1600200"/>
          <a:ext cx="3886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Espace réservé du contenu 9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3886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 smtClean="0"/>
              <a:t>Rendement boursiers à long terme faibles depuis 2000</a:t>
            </a:r>
            <a:endParaRPr lang="fr-CA" sz="3600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1"/>
          </p:nvPr>
        </p:nvGraphicFramePr>
        <p:xfrm>
          <a:off x="609600" y="1600200"/>
          <a:ext cx="3886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Espace réservé du contenu 9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3886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 smtClean="0"/>
              <a:t>Faibles rendements sur les obligations gouvernementales</a:t>
            </a:r>
            <a:endParaRPr lang="fr-CA" sz="3600" dirty="0"/>
          </a:p>
        </p:txBody>
      </p:sp>
      <p:pic>
        <p:nvPicPr>
          <p:cNvPr id="4" name="Espace réservé du contenu 3" descr="rendement des obligation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2993" y="1600200"/>
            <a:ext cx="6898014" cy="4419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dirty="0" smtClean="0"/>
              <a:t>Les Canadiens, les Québécois et la retraite</a:t>
            </a:r>
            <a:br>
              <a:rPr lang="fr-CA" sz="2800" dirty="0" smtClean="0"/>
            </a:br>
            <a:r>
              <a:rPr lang="fr-CA" sz="2800" dirty="0" smtClean="0"/>
              <a:t>Le contexte actuel  - Démographie</a:t>
            </a:r>
            <a:endParaRPr lang="fr-CA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Vieillissement de la population et inversion de la pyramide d'âge</a:t>
            </a:r>
          </a:p>
          <a:p>
            <a:r>
              <a:rPr lang="fr-CA" dirty="0" smtClean="0"/>
              <a:t>Évolution de l'espérance de vie</a:t>
            </a:r>
          </a:p>
          <a:p>
            <a:r>
              <a:rPr lang="fr-CA" dirty="0" smtClean="0"/>
              <a:t>Impacts pour la population active et le marché du travail</a:t>
            </a:r>
          </a:p>
          <a:p>
            <a:r>
              <a:rPr lang="fr-CA" dirty="0" smtClean="0"/>
              <a:t>Immigration</a:t>
            </a:r>
            <a:endParaRPr lang="fr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 smtClean="0"/>
              <a:t>Évolution démographique prévue au Québec</a:t>
            </a:r>
            <a:endParaRPr lang="fr-CA" sz="3600" dirty="0"/>
          </a:p>
        </p:txBody>
      </p:sp>
      <p:pic>
        <p:nvPicPr>
          <p:cNvPr id="4" name="Espace réservé du contenu 3" descr="Évolution demographique Qc v2 Cropp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41999" y="517242"/>
            <a:ext cx="4715985" cy="6480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Planifier, préparer et gérer sa retraite&amp;quot;&quot;/&gt;&lt;property id=&quot;20307&quot; value=&quot;256&quot;/&gt;&lt;/object&gt;&lt;object type=&quot;3&quot; unique_id=&quot;20596&quot;&gt;&lt;property id=&quot;20148&quot; value=&quot;5&quot;/&gt;&lt;property id=&quot;20300&quot; value=&quot;Slide 33 - &amp;quot;Ressources additionnelles&amp;quot;&quot;/&gt;&lt;property id=&quot;20307&quot; value=&quot;296&quot;/&gt;&lt;/object&gt;&lt;object type=&quot;3&quot; unique_id=&quot;20597&quot;&gt;&lt;property id=&quot;20148&quot; value=&quot;5&quot;/&gt;&lt;property id=&quot;20300&quot; value=&quot;Slide 34 - &amp;quot;Exercice suggéré&amp;quot;&quot;/&gt;&lt;property id=&quot;20307&quot; value=&quot;302&quot;/&gt;&lt;/object&gt;&lt;object type=&quot;3&quot; unique_id=&quot;28782&quot;&gt;&lt;property id=&quot;20148&quot; value=&quot;5&quot;/&gt;&lt;property id=&quot;20300&quot; value=&quot;Slide 32 - &amp;quot;La gestion financière de la retraite&amp;quot;&quot;/&gt;&lt;property id=&quot;20307&quot; value=&quot;329&quot;/&gt;&lt;/object&gt;&lt;object type=&quot;3&quot; unique_id=&quot;28816&quot;&gt;&lt;property id=&quot;20148&quot; value=&quot;5&quot;/&gt;&lt;property id=&quot;20300&quot; value=&quot;Slide 10 - &amp;quot;Evolution de l’espérance de vie entre 1921 à 2006&amp;quot;&quot;/&gt;&lt;property id=&quot;20307&quot; value=&quot;331&quot;/&gt;&lt;/object&gt;&lt;object type=&quot;3&quot; unique_id=&quot;28817&quot;&gt;&lt;property id=&quot;20148&quot; value=&quot;5&quot;/&gt;&lt;property id=&quot;20300&quot; value=&quot;Slide 11 - &amp;quot;Évolution de l’espérance de vie – Canada et provinces, 2007/2009&amp;quot;&quot;/&gt;&lt;property id=&quot;20307&quot; value=&quot;330&quot;/&gt;&lt;/object&gt;&lt;object type=&quot;3&quot; unique_id=&quot;28949&quot;&gt;&lt;property id=&quot;20148&quot; value=&quot;5&quot;/&gt;&lt;property id=&quot;20300&quot; value=&quot;Slide 3 - &amp;quot;Les Canadiens, les Québécois et la retraite Le contexte actuel  - Conditions économiques&amp;quot;&quot;/&gt;&lt;property id=&quot;20307&quot; value=&quot;332&quot;/&gt;&lt;/object&gt;&lt;object type=&quot;3&quot; unique_id=&quot;28950&quot;&gt;&lt;property id=&quot;20148&quot; value=&quot;5&quot;/&gt;&lt;property id=&quot;20300&quot; value=&quot;Slide 5 - &amp;quot;Chômage et inflation, février 2015&amp;quot;&quot;/&gt;&lt;property id=&quot;20307&quot; value=&quot;333&quot;/&gt;&lt;/object&gt;&lt;object type=&quot;3&quot; unique_id=&quot;28951&quot;&gt;&lt;property id=&quot;20148&quot; value=&quot;5&quot;/&gt;&lt;property id=&quot;20300&quot; value=&quot;Slide 8 - &amp;quot;Les Canadiens, les Québécois et la retraite Le contexte actuel  - Démographie&amp;quot;&quot;/&gt;&lt;property id=&quot;20307&quot; value=&quot;334&quot;/&gt;&lt;/object&gt;&lt;object type=&quot;3&quot; unique_id=&quot;28952&quot;&gt;&lt;property id=&quot;20148&quot; value=&quot;5&quot;/&gt;&lt;property id=&quot;20300&quot; value=&quot;Slide 12 - &amp;quot;Baisse graduelle du ratio travailleurs/retraités au Québec – 1971-2030&amp;quot;&quot;/&gt;&lt;property id=&quot;20307&quot; value=&quot;335&quot;/&gt;&lt;/object&gt;&lt;object type=&quot;3&quot; unique_id=&quot;28953&quot;&gt;&lt;property id=&quot;20148&quot; value=&quot;5&quot;/&gt;&lt;property id=&quot;20300&quot; value=&quot;Slide 15 - &amp;quot;Les Canadiens, les Québécois et la retraite Le contexte actuel  - Contexte politico-légal&amp;quot;&quot;/&gt;&lt;property id=&quot;20307&quot; value=&quot;336&quot;/&gt;&lt;/object&gt;&lt;object type=&quot;3&quot; unique_id=&quot;28954&quot;&gt;&lt;property id=&quot;20148&quot; value=&quot;5&quot;/&gt;&lt;property id=&quot;20300&quot; value=&quot;Slide 18&quot;/&gt;&lt;property id=&quot;20307&quot; value=&quot;337&quot;/&gt;&lt;/object&gt;&lt;object type=&quot;3&quot; unique_id=&quot;28955&quot;&gt;&lt;property id=&quot;20148&quot; value=&quot;5&quot;/&gt;&lt;property id=&quot;20300&quot; value=&quot;Slide 19 - &amp;quot;Les Canadiens, les Québécois et la retraite Le contexte actuel  - Aspects sociaux&amp;quot;&quot;/&gt;&lt;property id=&quot;20307&quot; value=&quot;338&quot;/&gt;&lt;/object&gt;&lt;object type=&quot;3&quot; unique_id=&quot;28956&quot;&gt;&lt;property id=&quot;20148&quot; value=&quot;5&quot;/&gt;&lt;property id=&quot;20300&quot; value=&quot;Slide 20 - &amp;quot;La perception de la retraite chez les Canadiens et les Québécois&amp;quot;&quot;/&gt;&lt;property id=&quot;20307&quot; value=&quot;339&quot;/&gt;&lt;/object&gt;&lt;object type=&quot;3&quot; unique_id=&quot;28957&quot;&gt;&lt;property id=&quot;20148&quot; value=&quot;5&quot;/&gt;&lt;property id=&quot;20300&quot; value=&quot;Slide 31 - &amp;quot;Planification, préparation et gestion de la retraite, vue d'ensemble&amp;quot;&quot;/&gt;&lt;property id=&quot;20307&quot; value=&quot;340&quot;/&gt;&lt;/object&gt;&lt;object type=&quot;3&quot; unique_id=&quot;29065&quot;&gt;&lt;property id=&quot;20148&quot; value=&quot;5&quot;/&gt;&lt;property id=&quot;20300&quot; value=&quot;Slide 2 - &amp;quot;Contenu de ce thème&amp;quot;&quot;/&gt;&lt;property id=&quot;20307&quot; value=&quot;343&quot;/&gt;&lt;/object&gt;&lt;object type=&quot;3&quot; unique_id=&quot;29066&quot;&gt;&lt;property id=&quot;20148&quot; value=&quot;5&quot;/&gt;&lt;property id=&quot;20300&quot; value=&quot;Slide 4 - &amp;quot;Croissance économique  entre 2000 et 2050&amp;quot;&quot;/&gt;&lt;property id=&quot;20307&quot; value=&quot;344&quot;/&gt;&lt;/object&gt;&lt;object type=&quot;3&quot; unique_id=&quot;29182&quot;&gt;&lt;property id=&quot;20148&quot; value=&quot;5&quot;/&gt;&lt;property id=&quot;20300&quot; value=&quot;Slide 7 - &amp;quot;Faibles rendements sur les obligations gouvernementales&amp;quot;&quot;/&gt;&lt;property id=&quot;20307&quot; value=&quot;345&quot;/&gt;&lt;/object&gt;&lt;object type=&quot;3&quot; unique_id=&quot;29255&quot;&gt;&lt;property id=&quot;20148&quot; value=&quot;5&quot;/&gt;&lt;property id=&quot;20300&quot; value=&quot;Slide 6 - &amp;quot;Rendement boursiers à long terme faibles depuis 2000&amp;quot;&quot;/&gt;&lt;property id=&quot;20307&quot; value=&quot;346&quot;/&gt;&lt;/object&gt;&lt;object type=&quot;3&quot; unique_id=&quot;29381&quot;&gt;&lt;property id=&quot;20148&quot; value=&quot;5&quot;/&gt;&lt;property id=&quot;20300&quot; value=&quot;Slide 9 - &amp;quot;Évolution démographique prévue au Québec&amp;quot;&quot;/&gt;&lt;property id=&quot;20307&quot; value=&quot;347&quot;/&gt;&lt;/object&gt;&lt;object type=&quot;3&quot; unique_id=&quot;29460&quot;&gt;&lt;property id=&quot;20148&quot; value=&quot;5&quot;/&gt;&lt;property id=&quot;20300&quot; value=&quot;Slide 13 - &amp;quot;Évolution de la population en âge de travailler, Québec, Canada, États-Unis et Ontario, 2010 à 2030&amp;quot;&quot;/&gt;&lt;property id=&quot;20307&quot; value=&quot;348&quot;/&gt;&lt;/object&gt;&lt;object type=&quot;3&quot; unique_id=&quot;29596&quot;&gt;&lt;property id=&quot;20148&quot; value=&quot;5&quot;/&gt;&lt;property id=&quot;20300&quot; value=&quot;Slide 14 - &amp;quot;Immigration&amp;quot;&quot;/&gt;&lt;property id=&quot;20307&quot; value=&quot;349&quot;/&gt;&lt;/object&gt;&lt;object type=&quot;3&quot; unique_id=&quot;29681&quot;&gt;&lt;property id=&quot;20148&quot; value=&quot;5&quot;/&gt;&lt;property id=&quot;20300&quot; value=&quot;Slide 16 - &amp;quot;Assainissement des finances publiques en Amérique, déficits qui persistent ailleurs&amp;quot;&quot;/&gt;&lt;property id=&quot;20307&quot; value=&quot;350&quot;/&gt;&lt;/object&gt;&lt;object type=&quot;3&quot; unique_id=&quot;29769&quot;&gt;&lt;property id=&quot;20148&quot; value=&quot;5&quot;/&gt;&lt;property id=&quot;20300&quot; value=&quot;Slide 17 - &amp;quot;L’aide fiscale à la planification et la gestion de la retraite au Québec et au Canada&amp;quot;&quot;/&gt;&lt;property id=&quot;20307&quot; value=&quot;351&quot;/&gt;&lt;/object&gt;&lt;object type=&quot;3&quot; unique_id=&quot;30010&quot;&gt;&lt;property id=&quot;20148&quot; value=&quot;5&quot;/&gt;&lt;property id=&quot;20300&quot; value=&quot;Slide 21 - &amp;quot;Indice de préparation à la retraite McKinsey &amp;quot;&quot;/&gt;&lt;property id=&quot;20307&quot; value=&quot;352&quot;/&gt;&lt;/object&gt;&lt;object type=&quot;3&quot; unique_id=&quot;30011&quot;&gt;&lt;property id=&quot;20148&quot; value=&quot;5&quot;/&gt;&lt;property id=&quot;20300&quot; value=&quot;Slide 22 - &amp;quot;McKinsey – Quel IPR est requis?&amp;quot;&quot;/&gt;&lt;property id=&quot;20307&quot; value=&quot;353&quot;/&gt;&lt;/object&gt;&lt;object type=&quot;3&quot; unique_id=&quot;30172&quot;&gt;&lt;property id=&quot;20148&quot; value=&quot;5&quot;/&gt;&lt;property id=&quot;20300&quot; value=&quot;Slide 23 - &amp;quot;L’IPR des Québécois&amp;quot;&quot;/&gt;&lt;property id=&quot;20307&quot; value=&quot;354&quot;/&gt;&lt;/object&gt;&lt;object type=&quot;3&quot; unique_id=&quot;30173&quot;&gt;&lt;property id=&quot;20148&quot; value=&quot;5&quot;/&gt;&lt;property id=&quot;20300&quot; value=&quot;Slide 24 - &amp;quot;L’IPR dans les différentes régions du Canada&amp;quot;&quot;/&gt;&lt;property id=&quot;20307&quot; value=&quot;355&quot;/&gt;&lt;/object&gt;&lt;object type=&quot;3&quot; unique_id=&quot;30174&quot;&gt;&lt;property id=&quot;20148&quot; value=&quot;5&quot;/&gt;&lt;property id=&quot;20300&quot; value=&quot;Slide 25 - &amp;quot;La situation financière des 65 ans et plus au Canada&amp;quot;&quot;/&gt;&lt;property id=&quot;20307&quot; value=&quot;356&quot;/&gt;&lt;/object&gt;&lt;object type=&quot;3&quot; unique_id=&quot;30280&quot;&gt;&lt;property id=&quot;20148&quot; value=&quot;5&quot;/&gt;&lt;property id=&quot;20300&quot; value=&quot;Slide 26 - &amp;quot;La situation financière des 65 ans et plus au Québec&amp;quot;&quot;/&gt;&lt;property id=&quot;20307&quot; value=&quot;357&quot;/&gt;&lt;/object&gt;&lt;object type=&quot;3&quot; unique_id=&quot;30389&quot;&gt;&lt;property id=&quot;20148&quot; value=&quot;5&quot;/&gt;&lt;property id=&quot;20300&quot; value=&quot;Slide 28 - &amp;quot;La participation à la main-d’œuvre des personnes de 60 ans et plus&amp;quot;&quot;/&gt;&lt;property id=&quot;20307&quot; value=&quot;358&quot;/&gt;&lt;/object&gt;&lt;object type=&quot;3&quot; unique_id=&quot;30613&quot;&gt;&lt;property id=&quot;20148&quot; value=&quot;5&quot;/&gt;&lt;property id=&quot;20300&quot; value=&quot;Slide 27 - &amp;quot;Taux d’épargne des Canadiens&amp;quot;&quot;/&gt;&lt;property id=&quot;20307&quot; value=&quot;359&quot;/&gt;&lt;/object&gt;&lt;object type=&quot;3&quot; unique_id=&quot;30614&quot;&gt;&lt;property id=&quot;20148&quot; value=&quot;5&quot;/&gt;&lt;property id=&quot;20300&quot; value=&quot;Slide 29 - &amp;quot;La participation à la main-d’œuvre des personnes de 60 ans et plus&amp;quot;&quot;/&gt;&lt;property id=&quot;20307&quot; value=&quot;360&quot;/&gt;&lt;/object&gt;&lt;object type=&quot;3&quot; unique_id=&quot;30615&quot;&gt;&lt;property id=&quot;20148&quot; value=&quot;5&quot;/&gt;&lt;property id=&quot;20300&quot; value=&quot;Slide 30 - &amp;quot;La participation à la main-d’œuvre des personnes de 60 ans et plus&amp;quot;&quot;/&gt;&lt;property id=&quot;20307&quot; value=&quot;361&quot;/&gt;&lt;/object&gt;&lt;object type=&quot;3&quot; unique_id=&quot;30616&quot;&gt;&lt;property id=&quot;20148&quot; value=&quot;5&quot;/&gt;&lt;property id=&quot;20300&quot; value=&quot;Slide 35&quot;/&gt;&lt;property id=&quot;20307&quot; value=&quot;362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ersonnalisé 1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ersonnalisé 1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4893</TotalTime>
  <Words>1176</Words>
  <Application>Microsoft Office PowerPoint</Application>
  <PresentationFormat>Affichage à l'écran (4:3)</PresentationFormat>
  <Paragraphs>120</Paragraphs>
  <Slides>35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Radial</vt:lpstr>
      <vt:lpstr>Planifier, préparer et gérer sa retraite</vt:lpstr>
      <vt:lpstr>Contenu de ce thème</vt:lpstr>
      <vt:lpstr>Les Canadiens, les Québécois et la retraite Le contexte actuel  - Conditions économiques</vt:lpstr>
      <vt:lpstr>Croissance économique  entre 2000 et 2050</vt:lpstr>
      <vt:lpstr>Chômage et inflation, février 2015</vt:lpstr>
      <vt:lpstr>Rendement boursiers à long terme faibles depuis 2000</vt:lpstr>
      <vt:lpstr>Faibles rendements sur les obligations gouvernementales</vt:lpstr>
      <vt:lpstr>Les Canadiens, les Québécois et la retraite Le contexte actuel  - Démographie</vt:lpstr>
      <vt:lpstr>Évolution démographique prévue au Québec</vt:lpstr>
      <vt:lpstr>Evolution de l’espérance de vie entre 1921 à 2006</vt:lpstr>
      <vt:lpstr>Évolution de l’espérance de vie – Canada et provinces, 2007/2009</vt:lpstr>
      <vt:lpstr>Baisse graduelle du ratio travailleurs/retraités au Québec – 1971-2030</vt:lpstr>
      <vt:lpstr>Évolution de la population en âge de travailler, Québec, Canada, États-Unis et Ontario, 2010 à 2030</vt:lpstr>
      <vt:lpstr>Immigration</vt:lpstr>
      <vt:lpstr>Les Canadiens, les Québécois et la retraite Le contexte actuel  - Contexte politico-légal</vt:lpstr>
      <vt:lpstr>Assainissement des finances publiques en Amérique, déficits qui persistent ailleurs</vt:lpstr>
      <vt:lpstr>L’aide fiscale à la planification et la gestion de la retraite au Québec et au Canada</vt:lpstr>
      <vt:lpstr>Diapositive 18</vt:lpstr>
      <vt:lpstr>Les Canadiens, les Québécois et la retraite Le contexte actuel  - Aspects sociaux</vt:lpstr>
      <vt:lpstr>La perception de la retraite chez les Canadiens et les Québécois</vt:lpstr>
      <vt:lpstr>Indice de préparation à la retraite McKinsey </vt:lpstr>
      <vt:lpstr>McKinsey – Quel IPR est requis?</vt:lpstr>
      <vt:lpstr>L’IPR des Québécois</vt:lpstr>
      <vt:lpstr>L’IPR dans les différentes régions du Canada</vt:lpstr>
      <vt:lpstr>La situation financière des 65 ans et plus au Canada</vt:lpstr>
      <vt:lpstr>La situation financière des 65 ans et plus au Québec</vt:lpstr>
      <vt:lpstr>Taux d’épargne des Canadiens</vt:lpstr>
      <vt:lpstr>La participation à la main-d’œuvre des personnes de 60 ans et plus</vt:lpstr>
      <vt:lpstr>La participation à la main-d’œuvre des personnes de 60 ans et plus</vt:lpstr>
      <vt:lpstr>La participation à la main-d’œuvre des personnes de 60 ans et plus</vt:lpstr>
      <vt:lpstr>Planification, préparation et gestion de la retraite, vue d'ensemble</vt:lpstr>
      <vt:lpstr>La gestion financière de la retraite</vt:lpstr>
      <vt:lpstr>Ressources additionnelles</vt:lpstr>
      <vt:lpstr>Exercice suggéré</vt:lpstr>
      <vt:lpstr>Diapositive 35</vt:lpstr>
    </vt:vector>
  </TitlesOfParts>
  <Company>PBCTG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Planification financière</dc:title>
  <dc:creator>Paul Bourget</dc:creator>
  <cp:lastModifiedBy>Paul Bourget</cp:lastModifiedBy>
  <cp:revision>371</cp:revision>
  <dcterms:created xsi:type="dcterms:W3CDTF">2010-03-18T20:04:35Z</dcterms:created>
  <dcterms:modified xsi:type="dcterms:W3CDTF">2015-04-15T19:23:24Z</dcterms:modified>
</cp:coreProperties>
</file>