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2" r:id="rId3"/>
    <p:sldId id="264" r:id="rId4"/>
    <p:sldId id="272" r:id="rId5"/>
    <p:sldId id="281" r:id="rId6"/>
    <p:sldId id="276" r:id="rId7"/>
    <p:sldId id="282" r:id="rId8"/>
    <p:sldId id="277" r:id="rId9"/>
    <p:sldId id="284" r:id="rId10"/>
    <p:sldId id="279" r:id="rId11"/>
    <p:sldId id="280" r:id="rId12"/>
    <p:sldId id="278" r:id="rId13"/>
    <p:sldId id="285" r:id="rId14"/>
    <p:sldId id="270" r:id="rId15"/>
    <p:sldId id="271" r:id="rId16"/>
    <p:sldId id="266" r:id="rId17"/>
  </p:sldIdLst>
  <p:sldSz cx="9144000" cy="6858000" type="screen4x3"/>
  <p:notesSz cx="6858000" cy="9144000"/>
  <p:custDataLst>
    <p:tags r:id="rId1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1" autoAdjust="0"/>
    <p:restoredTop sz="86423" autoAdjust="0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341FBA-7C1A-447C-AF22-7134801D92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27130-8439-4763-BB56-F825FDCD19F6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B85D6-647E-4044-9EE6-D449E482294E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FA7FA-C46A-40A7-8ED1-A8678366392B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356C3-8F4B-4A90-B724-1719A017F4D8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6F216-5B6D-4CD7-A7FF-C9F3BCE1F521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FED8D-B4AA-416E-AC5A-5EBE4EBAC443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9C0FD-5611-4102-B054-B3185ED8C7C6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C86EA-EC64-464D-8DA2-56879505AD02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5A897-8111-4D76-B246-AD7E06E41CA1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</p:grp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5D37F-28D0-4D14-8493-4F0E6BBE34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37E95-99DE-4AA4-B2EE-C142BEBB9D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2C8A-226A-4DE8-871F-E6E4D2DAA4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E20B-5EBE-4506-9937-346F8573C9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317B-A0E1-4DD7-8FEC-BE40542881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10C5-F228-48BC-9003-026B9040C2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5A3B-1A6B-4373-9D69-FE1EDC5491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7989A-1181-45FD-A2D1-19C9A683F6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D5BCE-E830-4E16-A911-F19C487010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569C0-A800-4FFF-A1F4-683949AF1C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8724F-A05C-4C3B-A407-95F959FADF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CA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CC0A081-48D6-4C90-8287-73520B60F6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dingeconomic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nvesting.com/indices/major-indi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fc-fcc.ca/poverty/understanding-poverty-canada-f.cf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finance.yahoo.com/echarts?s=%5eTNX+Interactive" TargetMode="External"/><Relationship Id="rId13" Type="http://schemas.openxmlformats.org/officeDocument/2006/relationships/hyperlink" Target="http://finance.yahoo.com/echarts?s=GLD+Interactive" TargetMode="External"/><Relationship Id="rId3" Type="http://schemas.openxmlformats.org/officeDocument/2006/relationships/hyperlink" Target="http://finance.yahoo.com/echarts?s=%5eGSPTSE+Interactive" TargetMode="External"/><Relationship Id="rId7" Type="http://schemas.openxmlformats.org/officeDocument/2006/relationships/hyperlink" Target="http://finance.yahoo.com/echarts?s=%5eIXIC+Interactive" TargetMode="External"/><Relationship Id="rId12" Type="http://schemas.openxmlformats.org/officeDocument/2006/relationships/hyperlink" Target="http://www.cmegroup.com/trading/metals/precious/gold.html" TargetMode="External"/><Relationship Id="rId17" Type="http://schemas.openxmlformats.org/officeDocument/2006/relationships/hyperlink" Target="http://www.cmegroup.com/trading/metals/base/copper.html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www.cmegroup.com/trading/energy/natural-gas/natural-ga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inance.yahoo.com/echarts?s=000001.SS+Interactive" TargetMode="External"/><Relationship Id="rId11" Type="http://schemas.openxmlformats.org/officeDocument/2006/relationships/hyperlink" Target="http://www.bloomberg.com/quote/CADUSD:CUR" TargetMode="External"/><Relationship Id="rId5" Type="http://schemas.openxmlformats.org/officeDocument/2006/relationships/hyperlink" Target="http://finance.yahoo.com/echarts?s=%5eFTSE+Interactive" TargetMode="External"/><Relationship Id="rId15" Type="http://schemas.openxmlformats.org/officeDocument/2006/relationships/hyperlink" Target="http://www.cmegroup.com/trading/agricultural/grain-and-oilseed/corn.html" TargetMode="External"/><Relationship Id="rId10" Type="http://schemas.openxmlformats.org/officeDocument/2006/relationships/hyperlink" Target="http://www.marketwatch.com/investing/index/DXY" TargetMode="External"/><Relationship Id="rId4" Type="http://schemas.openxmlformats.org/officeDocument/2006/relationships/hyperlink" Target="http://finance.yahoo.com/echarts?s=%5eDJI+Interactive" TargetMode="External"/><Relationship Id="rId9" Type="http://schemas.openxmlformats.org/officeDocument/2006/relationships/hyperlink" Target="http://finance.yahoo.com/echarts?s=%5eIRX+Interactive" TargetMode="External"/><Relationship Id="rId14" Type="http://schemas.openxmlformats.org/officeDocument/2006/relationships/hyperlink" Target="http://www.cmegroup.com/trading/energy/crude-oil/light-sweet-crud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lf.ca/DL/PLA_PDC_H1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clf.ca/lime/index.php/276418/lang-fr" TargetMode="External"/><Relationship Id="rId4" Type="http://schemas.openxmlformats.org/officeDocument/2006/relationships/hyperlink" Target="http://www.iclf.ca/ProgPla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Placement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Hiver </a:t>
            </a:r>
            <a:r>
              <a:rPr lang="fr-FR" dirty="0" smtClean="0"/>
              <a:t>2017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Présentation du cours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 descr="Indicateurs_eco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7344816" cy="5057087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Indicateurs économiques – janvier 2017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4644008" y="6519446"/>
            <a:ext cx="4121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smtClean="0"/>
              <a:t>Source : </a:t>
            </a:r>
            <a:r>
              <a:rPr lang="fr-CA" sz="1600" dirty="0" smtClean="0">
                <a:hlinkClick r:id="rId3"/>
              </a:rPr>
              <a:t>http://www.tradingeconomics.com/</a:t>
            </a:r>
            <a:endParaRPr lang="fr-CA" sz="1600" dirty="0"/>
          </a:p>
        </p:txBody>
      </p:sp>
      <p:sp>
        <p:nvSpPr>
          <p:cNvPr id="6" name="Rectangle 5"/>
          <p:cNvSpPr/>
          <p:nvPr/>
        </p:nvSpPr>
        <p:spPr>
          <a:xfrm>
            <a:off x="0" y="3861048"/>
            <a:ext cx="9036496" cy="216024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4941168"/>
            <a:ext cx="2929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Source:</a:t>
            </a:r>
            <a:br>
              <a:rPr lang="fr-CA" dirty="0" smtClean="0"/>
            </a:br>
            <a:r>
              <a:rPr lang="fr-CA" dirty="0" smtClean="0">
                <a:hlinkClick r:id="rId2"/>
              </a:rPr>
              <a:t>investing.com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consulté le 18 janvier 2017</a:t>
            </a:r>
            <a:endParaRPr lang="fr-CA" dirty="0"/>
          </a:p>
        </p:txBody>
      </p:sp>
      <p:pic>
        <p:nvPicPr>
          <p:cNvPr id="7" name="Espace réservé du contenu 6" descr="Worl Markets Jan 20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99384" y="0"/>
            <a:ext cx="5544616" cy="6725083"/>
          </a:xfrm>
        </p:spPr>
      </p:pic>
      <p:sp>
        <p:nvSpPr>
          <p:cNvPr id="8" name="ZoneTexte 7"/>
          <p:cNvSpPr txBox="1"/>
          <p:nvPr/>
        </p:nvSpPr>
        <p:spPr>
          <a:xfrm>
            <a:off x="395537" y="1844824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Marchés boursiers à la hausse en 2016, après les reculs de 2015</a:t>
            </a:r>
            <a:endParaRPr lang="fr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i="1" dirty="0" smtClean="0"/>
              <a:t>Environnement social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Population vieillissante dans les pays industrialisés.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La Chine connaîtra bientôt cette situation en raison de la politique de l’enfant unique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Conséquences :</a:t>
            </a:r>
          </a:p>
          <a:p>
            <a:pPr lvl="3" eaLnBrk="1" hangingPunct="1">
              <a:lnSpc>
                <a:spcPct val="90000"/>
              </a:lnSpc>
            </a:pPr>
            <a:r>
              <a:rPr lang="fr-FR" sz="1800" dirty="0" smtClean="0"/>
              <a:t>Augmentation des frais de santé</a:t>
            </a:r>
          </a:p>
          <a:p>
            <a:pPr lvl="3" eaLnBrk="1" hangingPunct="1">
              <a:lnSpc>
                <a:spcPct val="90000"/>
              </a:lnSpc>
            </a:pPr>
            <a:r>
              <a:rPr lang="fr-FR" sz="1800" dirty="0" smtClean="0"/>
              <a:t>Baisse du ratio personnes en emploi/population</a:t>
            </a:r>
          </a:p>
          <a:p>
            <a:pPr lvl="1" eaLnBrk="1" hangingPunct="1">
              <a:lnSpc>
                <a:spcPct val="120000"/>
              </a:lnSpc>
            </a:pPr>
            <a:r>
              <a:rPr lang="fr-FR" sz="2400" dirty="0" smtClean="0"/>
              <a:t>Croissance démographique importante en Inde, en Afrique, en Amérique du Sud</a:t>
            </a:r>
          </a:p>
          <a:p>
            <a:pPr lvl="1" eaLnBrk="1" hangingPunct="1">
              <a:lnSpc>
                <a:spcPct val="120000"/>
              </a:lnSpc>
            </a:pPr>
            <a:r>
              <a:rPr lang="fr-FR" sz="2400" dirty="0" smtClean="0"/>
              <a:t>Hausse du niveau de vie dans les pays émergents depuis 25 ans, menacé par le ralentissement économique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Environnement social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120000"/>
              </a:lnSpc>
            </a:pPr>
            <a:r>
              <a:rPr lang="fr-FR" sz="2400" dirty="0" smtClean="0"/>
              <a:t>Augmentation des taux de pauvreté dans les pays développés</a:t>
            </a:r>
          </a:p>
          <a:p>
            <a:pPr lvl="2" eaLnBrk="1" hangingPunct="1">
              <a:lnSpc>
                <a:spcPct val="120000"/>
              </a:lnSpc>
            </a:pPr>
            <a:r>
              <a:rPr lang="fr-FR" sz="2000" dirty="0" smtClean="0"/>
              <a:t>Aux USA, 15% de la population en 2012 (46,5 millions de personnes), selon le Bureau du recensement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Au Canada, 20%, selon divers organismes (</a:t>
            </a:r>
            <a:r>
              <a:rPr lang="fr-FR" sz="2000" dirty="0" smtClean="0">
                <a:hlinkClick r:id="rId2"/>
              </a:rPr>
              <a:t>FFC</a:t>
            </a:r>
            <a:r>
              <a:rPr lang="fr-FR" sz="20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Crise des migrants en provenance du Moyen-Orient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Touche particulièrement l’Europe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Le Canada accueille 50000 réfugiés au cours de la période 2015-2017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Mouvements populistes qui remettent en question des choix importants de politique publique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i="1" dirty="0" smtClean="0"/>
              <a:t>Environnement technologique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1" eaLnBrk="1" hangingPunct="1"/>
            <a:r>
              <a:rPr lang="fr-FR" dirty="0" smtClean="0"/>
              <a:t>Technologies de l’information</a:t>
            </a:r>
          </a:p>
          <a:p>
            <a:pPr lvl="2" eaLnBrk="1" hangingPunct="1"/>
            <a:r>
              <a:rPr lang="fr-FR" dirty="0" smtClean="0"/>
              <a:t>Mobilité</a:t>
            </a:r>
          </a:p>
          <a:p>
            <a:pPr lvl="2" eaLnBrk="1" hangingPunct="1"/>
            <a:r>
              <a:rPr lang="fr-FR" dirty="0" smtClean="0"/>
              <a:t>Stockage</a:t>
            </a:r>
          </a:p>
          <a:p>
            <a:pPr lvl="2" eaLnBrk="1" hangingPunct="1"/>
            <a:r>
              <a:rPr lang="fr-FR" dirty="0" smtClean="0"/>
              <a:t>Internet et applications Web</a:t>
            </a:r>
          </a:p>
          <a:p>
            <a:pPr lvl="2" eaLnBrk="1" hangingPunct="1"/>
            <a:r>
              <a:rPr lang="fr-FR" dirty="0" err="1" smtClean="0"/>
              <a:t>Infonuagique</a:t>
            </a:r>
            <a:endParaRPr lang="fr-FR" dirty="0" smtClean="0"/>
          </a:p>
          <a:p>
            <a:pPr lvl="2" eaLnBrk="1" hangingPunct="1"/>
            <a:r>
              <a:rPr lang="fr-FR" dirty="0" smtClean="0"/>
              <a:t>Internet des choses (</a:t>
            </a:r>
            <a:r>
              <a:rPr lang="fr-FR" dirty="0" err="1" smtClean="0"/>
              <a:t>IoT</a:t>
            </a:r>
            <a:r>
              <a:rPr lang="fr-FR" dirty="0" smtClean="0"/>
              <a:t> – Internet of </a:t>
            </a:r>
            <a:r>
              <a:rPr lang="fr-FR" dirty="0" err="1" smtClean="0"/>
              <a:t>things</a:t>
            </a:r>
            <a:r>
              <a:rPr lang="fr-FR" dirty="0" smtClean="0"/>
              <a:t>/Internet des choses)</a:t>
            </a:r>
          </a:p>
          <a:p>
            <a:pPr lvl="2" eaLnBrk="1" hangingPunct="1"/>
            <a:r>
              <a:rPr lang="fr-FR" dirty="0" err="1" smtClean="0"/>
              <a:t>etc</a:t>
            </a:r>
            <a:endParaRPr lang="fr-FR" dirty="0" smtClean="0"/>
          </a:p>
          <a:p>
            <a:pPr lvl="1" eaLnBrk="1" hangingPunct="1"/>
            <a:r>
              <a:rPr lang="fr-FR" dirty="0" err="1" smtClean="0"/>
              <a:t>Biotech</a:t>
            </a:r>
            <a:endParaRPr lang="fr-FR" dirty="0" smtClean="0"/>
          </a:p>
          <a:p>
            <a:pPr lvl="1" eaLnBrk="1" hangingPunct="1">
              <a:lnSpc>
                <a:spcPct val="120000"/>
              </a:lnSpc>
            </a:pPr>
            <a:r>
              <a:rPr lang="fr-FR" dirty="0" smtClean="0"/>
              <a:t>Nanotechnologies</a:t>
            </a:r>
          </a:p>
          <a:p>
            <a:pPr lvl="1" eaLnBrk="1" hangingPunct="1">
              <a:lnSpc>
                <a:spcPct val="120000"/>
              </a:lnSpc>
            </a:pPr>
            <a:r>
              <a:rPr lang="fr-FR" dirty="0" smtClean="0"/>
              <a:t>Énergies renouvelables</a:t>
            </a:r>
          </a:p>
          <a:p>
            <a:pPr lvl="2" eaLnBrk="1" hangingPunct="1"/>
            <a:r>
              <a:rPr lang="fr-FR" dirty="0" smtClean="0"/>
              <a:t>Baisse significative du coût de production de l’énergie solaire</a:t>
            </a:r>
          </a:p>
          <a:p>
            <a:pPr lvl="1" eaLnBrk="1" hangingPunct="1">
              <a:lnSpc>
                <a:spcPct val="120000"/>
              </a:lnSpc>
            </a:pPr>
            <a:r>
              <a:rPr lang="fr-FR" dirty="0" err="1" smtClean="0"/>
              <a:t>Fintech</a:t>
            </a:r>
            <a:r>
              <a:rPr lang="fr-FR" dirty="0" smtClean="0"/>
              <a:t> (technologies pour soutenir les services financiers)</a:t>
            </a:r>
          </a:p>
          <a:p>
            <a:pPr lvl="1" eaLnBrk="1" hangingPunct="1">
              <a:lnSpc>
                <a:spcPct val="120000"/>
              </a:lnSpc>
            </a:pPr>
            <a:r>
              <a:rPr lang="fr-FR" dirty="0" err="1" smtClean="0"/>
              <a:t>etc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i="1" dirty="0" smtClean="0"/>
              <a:t>Environnement écologique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Réchauffement climatique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Diversité biologique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Pollution de l’air, de l’eau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Phénomènes ou désastres naturels qui affectent négativement la production d’aliments (sécheresses et vagues de chaleurs en Russie, dans le Sud des Etats-Unis, …)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Épuisement des réserves et ressources les moins coûteuses à développer ou exploiter (pétrole, certains métaux, ressources marines)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Les réserves résiduelles ont aussi une plus grande empreinte écologique (pétrole et gaz de schiste, les sables bitumineux, </a:t>
            </a:r>
            <a:r>
              <a:rPr lang="fr-FR" sz="2000" dirty="0" err="1" smtClean="0"/>
              <a:t>etc</a:t>
            </a:r>
            <a:r>
              <a:rPr lang="fr-FR" sz="20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Vifs débats sociaux dans plusieurs pays au sujet de l’extraction et du transport des matières premières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contexte particulier dans lequel nous suivrons le cours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FR" sz="2000" b="1" i="1" dirty="0" smtClean="0"/>
              <a:t>Évolution des marchés au cours des dernières années</a:t>
            </a:r>
          </a:p>
          <a:p>
            <a:pPr lvl="1" eaLnBrk="1" hangingPunct="1"/>
            <a:r>
              <a:rPr lang="fr-FR" sz="2000" dirty="0" smtClean="0">
                <a:hlinkClick r:id="rId3"/>
              </a:rPr>
              <a:t>Bourse de Toronto</a:t>
            </a:r>
            <a:endParaRPr lang="fr-FR" sz="2000" dirty="0" smtClean="0"/>
          </a:p>
          <a:p>
            <a:pPr lvl="1" eaLnBrk="1" hangingPunct="1"/>
            <a:r>
              <a:rPr lang="fr-FR" sz="2000" dirty="0" smtClean="0">
                <a:hlinkClick r:id="rId4"/>
              </a:rPr>
              <a:t>Bourse de New York</a:t>
            </a:r>
            <a:endParaRPr lang="fr-FR" sz="2000" dirty="0" smtClean="0"/>
          </a:p>
          <a:p>
            <a:pPr lvl="1" eaLnBrk="1" hangingPunct="1"/>
            <a:r>
              <a:rPr lang="fr-FR" sz="2000" dirty="0" smtClean="0">
                <a:hlinkClick r:id="rId5"/>
              </a:rPr>
              <a:t>Bourse de Londres</a:t>
            </a:r>
            <a:endParaRPr lang="fr-FR" sz="2000" dirty="0" smtClean="0"/>
          </a:p>
          <a:p>
            <a:pPr lvl="1" eaLnBrk="1" hangingPunct="1"/>
            <a:r>
              <a:rPr lang="fr-FR" sz="2000" dirty="0" smtClean="0">
                <a:hlinkClick r:id="rId6"/>
              </a:rPr>
              <a:t>Bourse de Shanghai</a:t>
            </a:r>
            <a:endParaRPr lang="fr-FR" sz="2000" dirty="0" smtClean="0"/>
          </a:p>
          <a:p>
            <a:pPr lvl="1" eaLnBrk="1" hangingPunct="1"/>
            <a:r>
              <a:rPr lang="fr-FR" sz="2000" dirty="0" smtClean="0">
                <a:hlinkClick r:id="rId7"/>
              </a:rPr>
              <a:t>NASDAQ (valeurs technologiques)</a:t>
            </a:r>
            <a:endParaRPr lang="fr-FR" sz="2000" dirty="0" smtClean="0"/>
          </a:p>
          <a:p>
            <a:pPr lvl="1" eaLnBrk="1" hangingPunct="1"/>
            <a:r>
              <a:rPr lang="fr-FR" sz="2000" dirty="0" smtClean="0">
                <a:hlinkClick r:id="rId8"/>
              </a:rPr>
              <a:t>Obligations 10 ans, États-Unis</a:t>
            </a:r>
            <a:endParaRPr lang="fr-FR" sz="2000" dirty="0" smtClean="0"/>
          </a:p>
          <a:p>
            <a:pPr lvl="1" eaLnBrk="1" hangingPunct="1"/>
            <a:r>
              <a:rPr lang="fr-FR" sz="2000" dirty="0" smtClean="0">
                <a:hlinkClick r:id="rId9"/>
              </a:rPr>
              <a:t>Bons du Trésor 30 jours</a:t>
            </a:r>
            <a:endParaRPr lang="fr-FR" sz="2000" dirty="0" smtClean="0"/>
          </a:p>
          <a:p>
            <a:pPr lvl="1" eaLnBrk="1" hangingPunct="1">
              <a:buNone/>
            </a:pPr>
            <a:endParaRPr lang="fr-FR" sz="2000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CA" dirty="0" smtClean="0">
                <a:hlinkClick r:id="rId10"/>
              </a:rPr>
              <a:t>Dollar </a:t>
            </a:r>
            <a:r>
              <a:rPr lang="en-CA" dirty="0" err="1" smtClean="0">
                <a:hlinkClick r:id="rId10"/>
              </a:rPr>
              <a:t>américain</a:t>
            </a:r>
            <a:r>
              <a:rPr lang="en-CA" dirty="0" smtClean="0">
                <a:hlinkClick r:id="rId10"/>
              </a:rPr>
              <a:t> (</a:t>
            </a:r>
            <a:r>
              <a:rPr lang="en-CA" dirty="0" err="1" smtClean="0">
                <a:hlinkClick r:id="rId10"/>
              </a:rPr>
              <a:t>vis</a:t>
            </a:r>
            <a:r>
              <a:rPr lang="en-CA" dirty="0" smtClean="0">
                <a:hlinkClick r:id="rId10"/>
              </a:rPr>
              <a:t> à </a:t>
            </a:r>
            <a:r>
              <a:rPr lang="en-CA" dirty="0" err="1" smtClean="0">
                <a:hlinkClick r:id="rId10"/>
              </a:rPr>
              <a:t>vis</a:t>
            </a:r>
            <a:r>
              <a:rPr lang="en-CA" dirty="0" smtClean="0">
                <a:hlinkClick r:id="rId10"/>
              </a:rPr>
              <a:t> 6 </a:t>
            </a:r>
            <a:r>
              <a:rPr lang="en-CA" dirty="0" err="1" smtClean="0">
                <a:hlinkClick r:id="rId10"/>
              </a:rPr>
              <a:t>autres</a:t>
            </a:r>
            <a:r>
              <a:rPr lang="en-CA" dirty="0" smtClean="0">
                <a:hlinkClick r:id="rId10"/>
              </a:rPr>
              <a:t> </a:t>
            </a:r>
            <a:r>
              <a:rPr lang="en-CA" dirty="0" err="1" smtClean="0">
                <a:hlinkClick r:id="rId10"/>
              </a:rPr>
              <a:t>monnaies</a:t>
            </a:r>
            <a:r>
              <a:rPr lang="en-CA" dirty="0" smtClean="0">
                <a:hlinkClick r:id="rId10"/>
              </a:rPr>
              <a:t>)</a:t>
            </a:r>
            <a:endParaRPr lang="en-CA" dirty="0" smtClean="0"/>
          </a:p>
          <a:p>
            <a:pPr lvl="1" eaLnBrk="1" hangingPunct="1">
              <a:lnSpc>
                <a:spcPct val="90000"/>
              </a:lnSpc>
            </a:pPr>
            <a:r>
              <a:rPr lang="en-CA" dirty="0" smtClean="0">
                <a:hlinkClick r:id="rId11"/>
              </a:rPr>
              <a:t>Dollar </a:t>
            </a:r>
            <a:r>
              <a:rPr lang="en-CA" dirty="0" err="1" smtClean="0">
                <a:hlinkClick r:id="rId11"/>
              </a:rPr>
              <a:t>canadien</a:t>
            </a:r>
            <a:r>
              <a:rPr lang="en-CA" dirty="0" smtClean="0">
                <a:hlinkClick r:id="rId11"/>
              </a:rPr>
              <a:t> Vs USD</a:t>
            </a:r>
            <a:endParaRPr lang="en-CA" dirty="0" smtClean="0"/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hlinkClick r:id="rId12"/>
              </a:rPr>
              <a:t>Or</a:t>
            </a:r>
            <a:r>
              <a:rPr lang="fr-FR" dirty="0" smtClean="0"/>
              <a:t> (contrat à terme)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hlinkClick r:id="rId13"/>
              </a:rPr>
              <a:t>Or</a:t>
            </a:r>
            <a:r>
              <a:rPr lang="fr-FR" dirty="0" smtClean="0"/>
              <a:t> (Fonds boursier)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hlinkClick r:id="rId14"/>
              </a:rPr>
              <a:t>Pétrole</a:t>
            </a:r>
            <a:endParaRPr lang="fr-FR" dirty="0" smtClean="0"/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hlinkClick r:id="rId15"/>
              </a:rPr>
              <a:t>Maïs</a:t>
            </a:r>
            <a:endParaRPr lang="fr-FR" dirty="0" smtClean="0"/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hlinkClick r:id="rId16"/>
              </a:rPr>
              <a:t>Gaz naturel</a:t>
            </a:r>
            <a:endParaRPr lang="fr-FR" dirty="0" smtClean="0"/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hlinkClick r:id="rId17"/>
              </a:rPr>
              <a:t>Cuivre</a:t>
            </a:r>
            <a:endParaRPr lang="fr-FR" dirty="0" smtClean="0"/>
          </a:p>
          <a:p>
            <a:pPr eaLnBrk="1" hangingPunct="1">
              <a:lnSpc>
                <a:spcPct val="90000"/>
              </a:lnSpc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Question de prise de contact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Quelles sont vos attentes en vous inscrivant au cours</a:t>
            </a:r>
          </a:p>
          <a:p>
            <a:pPr lvl="1" eaLnBrk="1" hangingPunct="1"/>
            <a:r>
              <a:rPr lang="fr-FR" i="1" smtClean="0"/>
              <a:t>Introduction au placement</a:t>
            </a:r>
          </a:p>
          <a:p>
            <a:pPr lvl="1" eaLnBrk="1" hangingPunct="1"/>
            <a:r>
              <a:rPr lang="fr-FR" i="1" smtClean="0"/>
              <a:t>Participer à des échanges et discussions</a:t>
            </a:r>
          </a:p>
          <a:p>
            <a:pPr lvl="1" eaLnBrk="1" hangingPunct="1"/>
            <a:r>
              <a:rPr lang="fr-FR" i="1" smtClean="0"/>
              <a:t>Formaliser des connaissances pratiques</a:t>
            </a:r>
          </a:p>
          <a:p>
            <a:pPr lvl="1" eaLnBrk="1" hangingPunct="1"/>
            <a:r>
              <a:rPr lang="fr-FR" i="1" smtClean="0"/>
              <a:t>Autres attentes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Pour démarrer 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fr-CA" dirty="0" smtClean="0">
                <a:hlinkClick r:id="rId3"/>
              </a:rPr>
              <a:t>Lien vers le plan de cours</a:t>
            </a:r>
            <a:endParaRPr lang="fr-CA" dirty="0" smtClean="0"/>
          </a:p>
          <a:p>
            <a:pPr eaLnBrk="1" hangingPunct="1">
              <a:buNone/>
            </a:pPr>
            <a:endParaRPr lang="fr-CA" dirty="0" smtClean="0"/>
          </a:p>
          <a:p>
            <a:pPr eaLnBrk="1" hangingPunct="1"/>
            <a:r>
              <a:rPr lang="fr-CA" dirty="0" smtClean="0">
                <a:hlinkClick r:id="rId4"/>
              </a:rPr>
              <a:t>Lien vers la programmation de la session</a:t>
            </a:r>
            <a:endParaRPr lang="fr-CA" dirty="0" smtClean="0"/>
          </a:p>
          <a:p>
            <a:pPr eaLnBrk="1" hangingPunct="1"/>
            <a:endParaRPr lang="fr-CA" dirty="0" smtClean="0"/>
          </a:p>
          <a:p>
            <a:pPr eaLnBrk="1" hangingPunct="1"/>
            <a:r>
              <a:rPr lang="fr-CA" dirty="0" smtClean="0">
                <a:hlinkClick r:id="rId5"/>
              </a:rPr>
              <a:t>Lien vers la liste d’envoi de Paul Bourget</a:t>
            </a:r>
            <a:endParaRPr lang="fr-CA" dirty="0" smtClean="0"/>
          </a:p>
          <a:p>
            <a:pPr lvl="1" eaLnBrk="1" hangingPunct="1"/>
            <a:r>
              <a:rPr lang="fr-CA" dirty="0" smtClean="0"/>
              <a:t>Pour d’éventuelles communications aux étudiants entre les rencontres</a:t>
            </a:r>
          </a:p>
          <a:p>
            <a:pPr lvl="1" eaLnBrk="1" hangingPunct="1"/>
            <a:r>
              <a:rPr lang="fr-CA" dirty="0" smtClean="0"/>
              <a:t>Pour informer de la tenue de futures activités d’éducation financière</a:t>
            </a:r>
            <a:br>
              <a:rPr lang="fr-CA" dirty="0" smtClean="0"/>
            </a:br>
            <a:endParaRPr lang="en-CA" dirty="0" smtClean="0"/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i="1" dirty="0" smtClean="0"/>
              <a:t>Environnement politico légal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400" dirty="0" smtClean="0"/>
              <a:t>Canada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000" dirty="0" smtClean="0"/>
              <a:t>Période de mi-mandat au fédéral et dans les principales provinces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000" dirty="0" smtClean="0"/>
              <a:t>Fin de la rigueur budgétaire au Québec (réinvestissement en éducation et en santé)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400" dirty="0" smtClean="0"/>
              <a:t>États-Unis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1900" dirty="0" smtClean="0"/>
              <a:t>Nouvelle administration en rupture avec les politiques et programmes des administrations précédentes : commerce international, immigration, programmes sociaux, environnement, règlementation</a:t>
            </a:r>
            <a:r>
              <a:rPr lang="fr-FR" sz="1600" dirty="0" smtClean="0"/>
              <a:t>,   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000" dirty="0" smtClean="0"/>
              <a:t>Europe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100" dirty="0" smtClean="0"/>
              <a:t>Les difficultés financières qui ont d’abord touché les pays périphériques (Grèce, Irlande, Chypre, …)  touchent maintenant l’Italie, la 4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économie du marché commun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100" dirty="0" err="1" smtClean="0"/>
              <a:t>Brexit</a:t>
            </a:r>
            <a:r>
              <a:rPr lang="fr-FR" sz="2100" dirty="0" smtClean="0"/>
              <a:t> – La Grande-Bretagne se prépare à quitter l’Union européenne; Élections en 2017 : France, Allemagne,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Environnement politico-légal (suite)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400" dirty="0" smtClean="0"/>
              <a:t>Déficits budgétaires dans tous les pays sauf l’Allemagne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400" dirty="0" smtClean="0"/>
              <a:t>Loi </a:t>
            </a:r>
            <a:r>
              <a:rPr lang="fr-FR" sz="2400" dirty="0" err="1" smtClean="0"/>
              <a:t>Dodd</a:t>
            </a:r>
            <a:r>
              <a:rPr lang="fr-FR" sz="2400" dirty="0" smtClean="0"/>
              <a:t>-Frank encadrant le secteur financier aux USA; Comité pour la supervision bancaire de Bâle (Bâle III)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000" dirty="0" smtClean="0"/>
              <a:t>Restreint les opérations des banques sur les marchés financiers et de denrées (USA)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2000" dirty="0" smtClean="0"/>
              <a:t>Resserrement des exigences de capitalisation pour les banques (Bâle III)</a:t>
            </a:r>
            <a:endParaRPr lang="fr-FR" sz="2400" dirty="0" smtClean="0"/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400" dirty="0" smtClean="0"/>
              <a:t>Tensions géopolitiques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000" dirty="0" smtClean="0"/>
              <a:t>Russie-Ukraine; Syrie, Irak, Libye, </a:t>
            </a:r>
            <a:r>
              <a:rPr lang="fr-FR" sz="2000" dirty="0" err="1" smtClean="0"/>
              <a:t>Yemen</a:t>
            </a:r>
            <a:r>
              <a:rPr lang="fr-FR" sz="2000" dirty="0" smtClean="0"/>
              <a:t>, Mer de Chine (Japon, Chine, Philippines, Vietnam); Corée du Nord</a:t>
            </a:r>
          </a:p>
          <a:p>
            <a:pPr lvl="2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fr-FR" sz="2000" dirty="0" smtClean="0"/>
              <a:t>Action terroriste dans les pays développés, en Afrique,  au Moyen-Orient, en Asie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i="1" dirty="0" smtClean="0"/>
              <a:t>Environnement économique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24800" cy="4464496"/>
          </a:xfrm>
        </p:spPr>
        <p:txBody>
          <a:bodyPr wrap="square">
            <a:normAutofit/>
          </a:bodyPr>
          <a:lstStyle/>
          <a:p>
            <a:pPr lvl="1" eaLnBrk="1" hangingPunct="1">
              <a:defRPr/>
            </a:pPr>
            <a:r>
              <a:rPr lang="fr-FR" sz="2400" dirty="0" smtClean="0"/>
              <a:t>La croissance économique dans les pays industrialisés demeure faible depuis la Grande Récession de 2008-2009; le Canada a été moins touché.</a:t>
            </a:r>
            <a:endParaRPr lang="fr-FR" sz="2000" dirty="0" smtClean="0"/>
          </a:p>
          <a:p>
            <a:pPr lvl="1" eaLnBrk="1" hangingPunct="1">
              <a:defRPr/>
            </a:pPr>
            <a:r>
              <a:rPr lang="fr-FR" sz="2400" dirty="0" smtClean="0"/>
              <a:t>Le secteur immobilier aux États-Unis, montre des signes de reprise depuis 2012 – l’indice Case-Schiller a maintenant rejoint le niveau de 2007</a:t>
            </a:r>
          </a:p>
          <a:p>
            <a:pPr lvl="1" eaLnBrk="1" hangingPunct="1">
              <a:defRPr/>
            </a:pPr>
            <a:r>
              <a:rPr lang="fr-FR" sz="2400" dirty="0" smtClean="0"/>
              <a:t>Plusieurs banques européennes très exposées à la crise de la dette souveraine et à la faiblesse économique persistante de certains pays.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Environnement économique (suite)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fr-FR" sz="2400" dirty="0" smtClean="0"/>
              <a:t>Ralentissement de la croissance dans les pays émergents; fortes baisses dans le taux de change pour ces pays (Inde, Brésil, Indonésie, Argentine, Turquie, Mexique, …)</a:t>
            </a:r>
          </a:p>
          <a:p>
            <a:pPr lvl="1" eaLnBrk="1" hangingPunct="1">
              <a:defRPr/>
            </a:pPr>
            <a:r>
              <a:rPr lang="fr-FR" sz="2400" dirty="0" smtClean="0"/>
              <a:t>Récession en Russie, au Brésil, au Venezuela et en Turquie</a:t>
            </a:r>
          </a:p>
          <a:p>
            <a:pPr lvl="1" eaLnBrk="1" hangingPunct="1">
              <a:defRPr/>
            </a:pPr>
            <a:r>
              <a:rPr lang="fr-FR" sz="2400" dirty="0" smtClean="0"/>
              <a:t>Remontée du prix de plusieurs denrées en 2016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fr-FR" sz="2000" dirty="0" smtClean="0"/>
              <a:t>Fer, pétrole, gaz naturel, cuivre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fr-FR" sz="2000" dirty="0" smtClean="0"/>
              <a:t>Grains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Environnement économique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400" dirty="0" smtClean="0"/>
              <a:t>Après 2 baisses en 2015, la Banque du Canada maintient le taux directeur à 0,5% depuis</a:t>
            </a:r>
          </a:p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400" dirty="0" smtClean="0"/>
              <a:t>La Réserve fédérale veut stabiliser sa politique monétaire; le taux de la politique monétaire a connu sa première hausse en 10 ans en décembre 2015 et seconde hausse en décembre 2016</a:t>
            </a:r>
          </a:p>
          <a:p>
            <a:pPr marL="742950" lvl="2" indent="-342900" eaLnBrk="1" hangingPunct="1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000" dirty="0" smtClean="0"/>
              <a:t>3 hausses prévues en 2017</a:t>
            </a:r>
          </a:p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80000"/>
              <a:buNone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Environnement économique (suite)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400" dirty="0" smtClean="0"/>
              <a:t>Les taux d’intérêt offerts sur les placements à taux fixe demeurent très bas, pour les émetteurs biens cotés :</a:t>
            </a:r>
          </a:p>
          <a:p>
            <a:pPr marL="742950" lvl="2" indent="-342900" eaLnBrk="1" hangingPunct="1">
              <a:buClr>
                <a:schemeClr val="hlink"/>
              </a:buClr>
              <a:buSzPct val="80000"/>
              <a:defRPr/>
            </a:pPr>
            <a:r>
              <a:rPr lang="fr-FR" sz="2000" dirty="0" smtClean="0"/>
              <a:t>Obligation 10 ans du </a:t>
            </a:r>
            <a:r>
              <a:rPr lang="fr-FR" sz="2000" dirty="0" err="1" smtClean="0"/>
              <a:t>Gvt</a:t>
            </a:r>
            <a:r>
              <a:rPr lang="fr-FR" sz="2000" dirty="0" smtClean="0"/>
              <a:t> des États-Unis : 2,49 %</a:t>
            </a:r>
          </a:p>
          <a:p>
            <a:pPr marL="742950" lvl="2" indent="-342900" eaLnBrk="1" hangingPunct="1">
              <a:buClr>
                <a:schemeClr val="hlink"/>
              </a:buClr>
              <a:buSzPct val="80000"/>
              <a:defRPr/>
            </a:pPr>
            <a:r>
              <a:rPr lang="fr-FR" sz="2000" dirty="0" smtClean="0"/>
              <a:t>Obligation 10 ans du </a:t>
            </a:r>
            <a:r>
              <a:rPr lang="fr-FR" sz="2000" dirty="0" err="1" smtClean="0"/>
              <a:t>Gvt</a:t>
            </a:r>
            <a:r>
              <a:rPr lang="fr-FR" sz="2000" dirty="0" smtClean="0"/>
              <a:t> du Canada : 1,76 %</a:t>
            </a:r>
          </a:p>
          <a:p>
            <a:pPr marL="742950" lvl="2" indent="-342900" eaLnBrk="1" hangingPunct="1">
              <a:buClr>
                <a:schemeClr val="hlink"/>
              </a:buClr>
              <a:buSzPct val="80000"/>
              <a:defRPr/>
            </a:pPr>
            <a:r>
              <a:rPr lang="fr-FR" sz="2000" dirty="0" smtClean="0"/>
              <a:t>Allemagne : 0,38%; Japon : 0,07%</a:t>
            </a:r>
          </a:p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400" dirty="0" smtClean="0"/>
              <a:t>Les indices boursiers des pays industrialisés connaissent des hausses marquées depuis 1 an (en date du 18 janvier 2017)</a:t>
            </a:r>
          </a:p>
          <a:p>
            <a:pPr marL="742950" lvl="2" indent="-342900" eaLnBrk="1" hangingPunct="1">
              <a:buClr>
                <a:schemeClr val="hlink"/>
              </a:buClr>
              <a:buSzPct val="80000"/>
              <a:defRPr/>
            </a:pPr>
            <a:r>
              <a:rPr lang="fr-FR" sz="2000" dirty="0" smtClean="0"/>
              <a:t>Toronto : +30% ; New York +22% ; Frankfort : +23%</a:t>
            </a:r>
          </a:p>
          <a:p>
            <a:pPr marL="742950" lvl="2" indent="-342900" eaLnBrk="1" hangingPunct="1">
              <a:buClr>
                <a:schemeClr val="hlink"/>
              </a:buClr>
              <a:buSzPct val="80000"/>
              <a:defRPr/>
            </a:pPr>
            <a:r>
              <a:rPr lang="fr-FR" sz="2000" dirty="0" smtClean="0"/>
              <a:t>Shanghai : +4%; Tokyo : +16%; NASDAQ +24%%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162&quot;&gt;&lt;object type=&quot;3&quot; unique_id=&quot;10163&quot;&gt;&lt;property id=&quot;20148&quot; value=&quot;5&quot;/&gt;&lt;property id=&quot;20300&quot; value=&quot;Slide 1 - &amp;quot;Placement&amp;quot;&quot;/&gt;&lt;property id=&quot;20307&quot; value=&quot;256&quot;/&gt;&lt;/object&gt;&lt;object type=&quot;3&quot; unique_id=&quot;10164&quot;&gt;&lt;property id=&quot;20148&quot; value=&quot;5&quot;/&gt;&lt;property id=&quot;20300&quot; value=&quot;Slide 2 - &amp;quot;Question de prise de contact&amp;quot;&quot;/&gt;&lt;property id=&quot;20307&quot; value=&quot;262&quot;/&gt;&lt;/object&gt;&lt;object type=&quot;3&quot; unique_id=&quot;10165&quot;&gt;&lt;property id=&quot;20148&quot; value=&quot;5&quot;/&gt;&lt;property id=&quot;20300&quot; value=&quot;Slide 3 - &amp;quot;Pour démarrer !&amp;quot;&quot;/&gt;&lt;property id=&quot;20307&quot; value=&quot;264&quot;/&gt;&lt;/object&gt;&lt;object type=&quot;3&quot; unique_id=&quot;10169&quot;&gt;&lt;property id=&quot;20148&quot; value=&quot;5&quot;/&gt;&lt;property id=&quot;20300&quot; value=&quot;Slide 14 - &amp;quot;Environnement technologique&amp;quot;&quot;/&gt;&lt;property id=&quot;20307&quot; value=&quot;270&quot;/&gt;&lt;/object&gt;&lt;object type=&quot;3&quot; unique_id=&quot;10170&quot;&gt;&lt;property id=&quot;20148&quot; value=&quot;5&quot;/&gt;&lt;property id=&quot;20300&quot; value=&quot;Slide 15 - &amp;quot;Environnement écologique&amp;quot;&quot;/&gt;&lt;property id=&quot;20307&quot; value=&quot;271&quot;/&gt;&lt;/object&gt;&lt;object type=&quot;3&quot; unique_id=&quot;10171&quot;&gt;&lt;property id=&quot;20148&quot; value=&quot;5&quot;/&gt;&lt;property id=&quot;20300&quot; value=&quot;Slide 16 - &amp;quot;Le contexte particulier dans lequel nous suivrons le cours&amp;quot;&quot;/&gt;&lt;property id=&quot;20307&quot; value=&quot;266&quot;/&gt;&lt;/object&gt;&lt;object type=&quot;3&quot; unique_id=&quot;10304&quot;&gt;&lt;property id=&quot;20148&quot; value=&quot;5&quot;/&gt;&lt;property id=&quot;20300&quot; value=&quot;Slide 4 - &amp;quot;Environnement politico légal&amp;quot;&quot;/&gt;&lt;property id=&quot;20307&quot; value=&quot;272&quot;/&gt;&lt;/object&gt;&lt;object type=&quot;3&quot; unique_id=&quot;10471&quot;&gt;&lt;property id=&quot;20148&quot; value=&quot;5&quot;/&gt;&lt;property id=&quot;20300&quot; value=&quot;Slide 6 - &amp;quot;Environnement économique&amp;quot;&quot;/&gt;&lt;property id=&quot;20307&quot; value=&quot;276&quot;/&gt;&lt;/object&gt;&lt;object type=&quot;3&quot; unique_id=&quot;10472&quot;&gt;&lt;property id=&quot;20148&quot; value=&quot;5&quot;/&gt;&lt;property id=&quot;20300&quot; value=&quot;Slide 8 - &amp;quot;Environnement économique (suite)&amp;quot;&quot;/&gt;&lt;property id=&quot;20307&quot; value=&quot;277&quot;/&gt;&lt;/object&gt;&lt;object type=&quot;3&quot; unique_id=&quot;10473&quot;&gt;&lt;property id=&quot;20148&quot; value=&quot;5&quot;/&gt;&lt;property id=&quot;20300&quot; value=&quot;Slide 12 - &amp;quot;Environnement social&amp;quot;&quot;/&gt;&lt;property id=&quot;20307&quot; value=&quot;278&quot;/&gt;&lt;/object&gt;&lt;object type=&quot;3&quot; unique_id=&quot;10817&quot;&gt;&lt;property id=&quot;20148&quot; value=&quot;5&quot;/&gt;&lt;property id=&quot;20300&quot; value=&quot;Slide 10 - &amp;quot;Indicateurs économiques – janvier 2017&amp;quot;&quot;/&gt;&lt;property id=&quot;20307&quot; value=&quot;279&quot;/&gt;&lt;/object&gt;&lt;object type=&quot;3&quot; unique_id=&quot;10858&quot;&gt;&lt;property id=&quot;20148&quot; value=&quot;5&quot;/&gt;&lt;property id=&quot;20300&quot; value=&quot;Slide 11&quot;/&gt;&lt;property id=&quot;20307&quot; value=&quot;280&quot;/&gt;&lt;/object&gt;&lt;object type=&quot;3&quot; unique_id=&quot;11098&quot;&gt;&lt;property id=&quot;20148&quot; value=&quot;5&quot;/&gt;&lt;property id=&quot;20300&quot; value=&quot;Slide 5 - &amp;quot;Environnement politico-légal (suite)&amp;quot;&quot;/&gt;&lt;property id=&quot;20307&quot; value=&quot;281&quot;/&gt;&lt;/object&gt;&lt;object type=&quot;3&quot; unique_id=&quot;11174&quot;&gt;&lt;property id=&quot;20148&quot; value=&quot;5&quot;/&gt;&lt;property id=&quot;20300&quot; value=&quot;Slide 7 - &amp;quot;Environnement économique (suite)&amp;quot;&quot;/&gt;&lt;property id=&quot;20307&quot; value=&quot;282&quot;/&gt;&lt;/object&gt;&lt;object type=&quot;3&quot; unique_id=&quot;11255&quot;&gt;&lt;property id=&quot;20148&quot; value=&quot;5&quot;/&gt;&lt;property id=&quot;20300&quot; value=&quot;Slide 9 - &amp;quot;Environnement économique (suite)&amp;quot;&quot;/&gt;&lt;property id=&quot;20307&quot; value=&quot;284&quot;/&gt;&lt;/object&gt;&lt;object type=&quot;3&quot; unique_id=&quot;11256&quot;&gt;&lt;property id=&quot;20148&quot; value=&quot;5&quot;/&gt;&lt;property id=&quot;20300&quot; value=&quot;Slide 13 - &amp;quot;Environnement social (suite)&amp;quot;&quot;/&gt;&lt;property id=&quot;20307&quot; value=&quot;285&quot;/&gt;&lt;/object&gt;&lt;/object&gt;&lt;object type=&quot;8&quot; unique_id=&quot;1018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1571</TotalTime>
  <Words>973</Words>
  <Application>Microsoft Office PowerPoint</Application>
  <PresentationFormat>Affichage à l'écran (4:3)</PresentationFormat>
  <Paragraphs>123</Paragraphs>
  <Slides>16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Radial</vt:lpstr>
      <vt:lpstr>Placement</vt:lpstr>
      <vt:lpstr>Question de prise de contact</vt:lpstr>
      <vt:lpstr>Pour démarrer !</vt:lpstr>
      <vt:lpstr>Environnement politico légal</vt:lpstr>
      <vt:lpstr>Environnement politico-légal (suite)</vt:lpstr>
      <vt:lpstr>Environnement économique</vt:lpstr>
      <vt:lpstr>Environnement économique (suite)</vt:lpstr>
      <vt:lpstr>Environnement économique (suite)</vt:lpstr>
      <vt:lpstr>Environnement économique (suite)</vt:lpstr>
      <vt:lpstr>Indicateurs économiques – janvier 2017</vt:lpstr>
      <vt:lpstr>Diapositive 11</vt:lpstr>
      <vt:lpstr>Environnement social</vt:lpstr>
      <vt:lpstr>Environnement social (suite)</vt:lpstr>
      <vt:lpstr>Environnement technologique</vt:lpstr>
      <vt:lpstr>Environnement écologique</vt:lpstr>
      <vt:lpstr>Le contexte particulier dans lequel nous suivrons le cours</vt:lpstr>
    </vt:vector>
  </TitlesOfParts>
  <Company>PBCTG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 Bourget</dc:creator>
  <cp:lastModifiedBy>Paul Bourget</cp:lastModifiedBy>
  <cp:revision>103</cp:revision>
  <dcterms:created xsi:type="dcterms:W3CDTF">2010-09-20T18:41:34Z</dcterms:created>
  <dcterms:modified xsi:type="dcterms:W3CDTF">2017-08-11T14:52:32Z</dcterms:modified>
</cp:coreProperties>
</file>