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2"/>
  </p:notesMasterIdLst>
  <p:sldIdLst>
    <p:sldId id="257" r:id="rId2"/>
    <p:sldId id="272" r:id="rId3"/>
    <p:sldId id="290" r:id="rId4"/>
    <p:sldId id="274" r:id="rId5"/>
    <p:sldId id="291" r:id="rId6"/>
    <p:sldId id="292" r:id="rId7"/>
    <p:sldId id="275" r:id="rId8"/>
    <p:sldId id="293" r:id="rId9"/>
    <p:sldId id="294" r:id="rId10"/>
    <p:sldId id="277" r:id="rId11"/>
    <p:sldId id="279" r:id="rId12"/>
    <p:sldId id="278" r:id="rId13"/>
    <p:sldId id="280" r:id="rId14"/>
    <p:sldId id="289" r:id="rId15"/>
    <p:sldId id="281" r:id="rId16"/>
    <p:sldId id="283" r:id="rId17"/>
    <p:sldId id="282" r:id="rId18"/>
    <p:sldId id="284" r:id="rId19"/>
    <p:sldId id="285" r:id="rId20"/>
    <p:sldId id="295" r:id="rId21"/>
  </p:sldIdLst>
  <p:sldSz cx="9144000" cy="6858000" type="screen4x3"/>
  <p:notesSz cx="6858000" cy="9144000"/>
  <p:custDataLst>
    <p:tags r:id="rId23"/>
  </p:custDataLst>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6" autoAdjust="0"/>
    <p:restoredTop sz="86423" autoAdjust="0"/>
  </p:normalViewPr>
  <p:slideViewPr>
    <p:cSldViewPr>
      <p:cViewPr varScale="1">
        <p:scale>
          <a:sx n="98" d="100"/>
          <a:sy n="98" d="100"/>
        </p:scale>
        <p:origin x="49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6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92D44EC-3EA1-4D02-8CF5-A673CA00C5A2}" type="slidenum">
              <a:rPr lang="fr-FR"/>
              <a:pPr>
                <a:defRPr/>
              </a:pPr>
              <a:t>‹N°›</a:t>
            </a:fld>
            <a:endParaRPr lang="fr-FR"/>
          </a:p>
        </p:txBody>
      </p:sp>
    </p:spTree>
    <p:extLst>
      <p:ext uri="{BB962C8B-B14F-4D97-AF65-F5344CB8AC3E}">
        <p14:creationId xmlns:p14="http://schemas.microsoft.com/office/powerpoint/2010/main" val="3054899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342CD887-D9B8-457A-B2D2-D8D0C24304C1}" type="slidenum">
              <a:rPr lang="fr-FR" smtClean="0"/>
              <a:pPr/>
              <a:t>1</a:t>
            </a:fld>
            <a:endParaRPr lang="fr-FR"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85726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47B15B6-5928-4F37-8DE9-7D0AA5E83300}" type="slidenum">
              <a:rPr lang="fr-FR" smtClean="0"/>
              <a:pPr/>
              <a:t>10</a:t>
            </a:fld>
            <a:endParaRPr lang="fr-FR"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2349313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08B256B0-C41E-4246-BCB9-E28E42FBD56F}" type="slidenum">
              <a:rPr lang="fr-FR" smtClean="0"/>
              <a:pPr/>
              <a:t>11</a:t>
            </a:fld>
            <a:endParaRPr lang="fr-FR"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4261627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58B0D78-FC22-4191-9F77-8D2069961F03}" type="slidenum">
              <a:rPr lang="fr-FR" smtClean="0"/>
              <a:pPr/>
              <a:t>12</a:t>
            </a:fld>
            <a:endParaRPr lang="fr-FR"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3502899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726DE33-1DAB-4256-9B48-A42F8A78D807}" type="slidenum">
              <a:rPr lang="fr-FR" smtClean="0"/>
              <a:pPr/>
              <a:t>13</a:t>
            </a:fld>
            <a:endParaRPr lang="fr-FR"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1497275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D778EB9-29CF-42B8-B464-116CEC328ABB}" type="slidenum">
              <a:rPr lang="fr-FR" smtClean="0"/>
              <a:pPr/>
              <a:t>14</a:t>
            </a:fld>
            <a:endParaRPr lang="fr-FR"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167475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F1441B0-7B68-4971-BDB5-56B12C231118}" type="slidenum">
              <a:rPr lang="fr-FR" smtClean="0"/>
              <a:pPr/>
              <a:t>15</a:t>
            </a:fld>
            <a:endParaRPr lang="fr-FR"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741935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48816690-7CBE-4934-B960-7DE2368642CC}" type="slidenum">
              <a:rPr lang="fr-FR" smtClean="0"/>
              <a:pPr/>
              <a:t>16</a:t>
            </a:fld>
            <a:endParaRPr lang="fr-FR"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891559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1D017E4-8657-482C-96D7-BF7179ACF9CA}" type="slidenum">
              <a:rPr lang="fr-FR" smtClean="0"/>
              <a:pPr/>
              <a:t>17</a:t>
            </a:fld>
            <a:endParaRPr lang="fr-FR"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99801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A747245-8B92-44F2-953D-168113D12893}" type="slidenum">
              <a:rPr lang="fr-FR" smtClean="0"/>
              <a:pPr/>
              <a:t>18</a:t>
            </a:fld>
            <a:endParaRPr lang="fr-FR"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2921886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47A69E6-B33B-4D7F-8805-153BF77A055D}" type="slidenum">
              <a:rPr lang="fr-FR" smtClean="0"/>
              <a:pPr/>
              <a:t>19</a:t>
            </a:fld>
            <a:endParaRPr lang="fr-FR"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3076235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D5C4392E-3E69-4E73-8D0C-DD198454A79A}" type="slidenum">
              <a:rPr lang="fr-FR" smtClean="0"/>
              <a:pPr/>
              <a:t>2</a:t>
            </a:fld>
            <a:endParaRPr lang="fr-FR"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4259112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0F1A59AF-A511-427B-9CCE-C6AE2482ECD1}" type="slidenum">
              <a:rPr lang="fr-FR" smtClean="0"/>
              <a:pPr/>
              <a:t>3</a:t>
            </a:fld>
            <a:endParaRPr lang="fr-FR"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885376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BFF41EE-35E7-461E-85D4-EC73FC531C4E}" type="slidenum">
              <a:rPr lang="fr-FR" smtClean="0"/>
              <a:pPr/>
              <a:t>4</a:t>
            </a:fld>
            <a:endParaRPr lang="fr-FR"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2255024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D96DEFF6-BDBC-4E94-8A44-0E459FD7066C}" type="slidenum">
              <a:rPr lang="fr-FR" smtClean="0"/>
              <a:pPr/>
              <a:t>5</a:t>
            </a:fld>
            <a:endParaRPr lang="fr-FR"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3291959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EF40B6F-406C-44D9-A7E1-419AAC2BBE16}" type="slidenum">
              <a:rPr lang="fr-FR" smtClean="0"/>
              <a:pPr/>
              <a:t>6</a:t>
            </a:fld>
            <a:endParaRPr lang="fr-FR"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3717642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D57934E0-0647-4148-9B0C-395443FEAAC3}" type="slidenum">
              <a:rPr lang="fr-FR" smtClean="0"/>
              <a:pPr/>
              <a:t>7</a:t>
            </a:fld>
            <a:endParaRPr lang="fr-FR"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2123837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E58D9BE-65BB-4B0F-8139-AF74C0953253}" type="slidenum">
              <a:rPr lang="fr-FR" smtClean="0"/>
              <a:pPr/>
              <a:t>8</a:t>
            </a:fld>
            <a:endParaRPr lang="fr-FR"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1785154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DCEA999-F832-4778-BA09-DC69F70FAFEA}" type="slidenum">
              <a:rPr lang="fr-FR" smtClean="0"/>
              <a:pPr/>
              <a:t>9</a:t>
            </a:fld>
            <a:endParaRPr lang="fr-FR"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1491716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p>
              <a:pPr algn="ctr">
                <a:defRPr/>
              </a:pPr>
              <a:endParaRPr lang="fr-FR" sz="240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p>
              <a:pPr algn="ctr">
                <a:defRPr/>
              </a:pPr>
              <a:endParaRPr lang="fr-FR" sz="240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w="9525">
              <a:noFill/>
              <a:miter lim="800000"/>
              <a:headEnd/>
              <a:tailEnd/>
            </a:ln>
          </p:spPr>
          <p:txBody>
            <a:bodyPr/>
            <a:lstStyle/>
            <a:p>
              <a:pPr>
                <a:defRPr/>
              </a:pPr>
              <a:endParaRPr lang="fr-FR" sz="2400">
                <a:latin typeface="Times New Roman" pitchFamily="18" charset="0"/>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p:spPr>
          <p:txBody>
            <a:bodyPr/>
            <a:lstStyle/>
            <a:p>
              <a:pPr>
                <a:defRPr/>
              </a:pPr>
              <a:endParaRPr lang="fr-CA"/>
            </a:p>
          </p:txBody>
        </p:sp>
      </p:grpSp>
      <p:sp>
        <p:nvSpPr>
          <p:cNvPr id="7175" name="Rectangle 7"/>
          <p:cNvSpPr>
            <a:spLocks noGrp="1" noChangeArrowheads="1"/>
          </p:cNvSpPr>
          <p:nvPr>
            <p:ph type="ctrTitle"/>
          </p:nvPr>
        </p:nvSpPr>
        <p:spPr>
          <a:xfrm>
            <a:off x="228600" y="1427163"/>
            <a:ext cx="8077200" cy="1609725"/>
          </a:xfrm>
        </p:spPr>
        <p:txBody>
          <a:bodyPr/>
          <a:lstStyle>
            <a:lvl1pPr>
              <a:defRPr sz="4600"/>
            </a:lvl1pPr>
          </a:lstStyle>
          <a:p>
            <a:r>
              <a:rPr lang="fr-FR"/>
              <a:t>Cliquez pour modifier le style du titre</a:t>
            </a:r>
          </a:p>
        </p:txBody>
      </p:sp>
      <p:sp>
        <p:nvSpPr>
          <p:cNvPr id="7176"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fr-FR"/>
              <a:t>Cliquez pour modifier le style des sous-titres du masque</a:t>
            </a:r>
          </a:p>
        </p:txBody>
      </p:sp>
      <p:sp>
        <p:nvSpPr>
          <p:cNvPr id="9" name="Rectangle 9"/>
          <p:cNvSpPr>
            <a:spLocks noGrp="1" noChangeArrowheads="1"/>
          </p:cNvSpPr>
          <p:nvPr>
            <p:ph type="dt" sz="half" idx="10"/>
          </p:nvPr>
        </p:nvSpPr>
        <p:spPr>
          <a:xfrm>
            <a:off x="457200" y="6248400"/>
            <a:ext cx="2133600" cy="471488"/>
          </a:xfrm>
        </p:spPr>
        <p:txBody>
          <a:bodyPr/>
          <a:lstStyle>
            <a:lvl1pPr>
              <a:defRPr/>
            </a:lvl1pPr>
          </a:lstStyle>
          <a:p>
            <a:pPr>
              <a:defRPr/>
            </a:pPr>
            <a:endParaRPr lang="fr-FR"/>
          </a:p>
        </p:txBody>
      </p:sp>
      <p:sp>
        <p:nvSpPr>
          <p:cNvPr id="10" name="Rectangle 10"/>
          <p:cNvSpPr>
            <a:spLocks noGrp="1" noChangeArrowheads="1"/>
          </p:cNvSpPr>
          <p:nvPr>
            <p:ph type="ftr" sz="quarter" idx="11"/>
          </p:nvPr>
        </p:nvSpPr>
        <p:spPr>
          <a:xfrm>
            <a:off x="3124200" y="6253163"/>
            <a:ext cx="2895600" cy="457200"/>
          </a:xfrm>
        </p:spPr>
        <p:txBody>
          <a:bodyPr/>
          <a:lstStyle>
            <a:lvl1pPr>
              <a:defRPr/>
            </a:lvl1pPr>
          </a:lstStyle>
          <a:p>
            <a:pPr>
              <a:defRPr/>
            </a:pPr>
            <a:endParaRPr lang="fr-FR"/>
          </a:p>
        </p:txBody>
      </p:sp>
      <p:sp>
        <p:nvSpPr>
          <p:cNvPr id="11" name="Rectangle 11"/>
          <p:cNvSpPr>
            <a:spLocks noGrp="1" noChangeArrowheads="1"/>
          </p:cNvSpPr>
          <p:nvPr>
            <p:ph type="sldNum" sz="quarter" idx="12"/>
          </p:nvPr>
        </p:nvSpPr>
        <p:spPr>
          <a:xfrm>
            <a:off x="6553200" y="6248400"/>
            <a:ext cx="2133600" cy="471488"/>
          </a:xfrm>
        </p:spPr>
        <p:txBody>
          <a:bodyPr/>
          <a:lstStyle>
            <a:lvl1pPr>
              <a:defRPr/>
            </a:lvl1pPr>
          </a:lstStyle>
          <a:p>
            <a:pPr>
              <a:defRPr/>
            </a:pPr>
            <a:fld id="{7F1A7899-5ABC-4DB1-9A61-305103D9A6E5}"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8"/>
          <p:cNvSpPr>
            <a:spLocks noGrp="1" noChangeArrowheads="1"/>
          </p:cNvSpPr>
          <p:nvPr>
            <p:ph type="dt" sz="half" idx="10"/>
          </p:nvPr>
        </p:nvSpPr>
        <p:spPr>
          <a:ln/>
        </p:spPr>
        <p:txBody>
          <a:bodyPr/>
          <a:lstStyle>
            <a:lvl1pPr>
              <a:defRPr/>
            </a:lvl1pPr>
          </a:lstStyle>
          <a:p>
            <a:pPr>
              <a:defRPr/>
            </a:pPr>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pPr>
              <a:defRPr/>
            </a:pPr>
            <a:fld id="{7614509E-05C9-4D71-B22F-A61A888C4980}"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50013" y="228600"/>
            <a:ext cx="2084387" cy="5791200"/>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195263" y="228600"/>
            <a:ext cx="6102350" cy="57912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8"/>
          <p:cNvSpPr>
            <a:spLocks noGrp="1" noChangeArrowheads="1"/>
          </p:cNvSpPr>
          <p:nvPr>
            <p:ph type="dt" sz="half" idx="10"/>
          </p:nvPr>
        </p:nvSpPr>
        <p:spPr>
          <a:ln/>
        </p:spPr>
        <p:txBody>
          <a:bodyPr/>
          <a:lstStyle>
            <a:lvl1pPr>
              <a:defRPr/>
            </a:lvl1pPr>
          </a:lstStyle>
          <a:p>
            <a:pPr>
              <a:defRPr/>
            </a:pPr>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pPr>
              <a:defRPr/>
            </a:pPr>
            <a:fld id="{A8BDADA8-36C9-4AEB-9297-2772B692FD38}"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8"/>
          <p:cNvSpPr>
            <a:spLocks noGrp="1" noChangeArrowheads="1"/>
          </p:cNvSpPr>
          <p:nvPr>
            <p:ph type="dt" sz="half" idx="10"/>
          </p:nvPr>
        </p:nvSpPr>
        <p:spPr>
          <a:ln/>
        </p:spPr>
        <p:txBody>
          <a:bodyPr/>
          <a:lstStyle>
            <a:lvl1pPr>
              <a:defRPr/>
            </a:lvl1pPr>
          </a:lstStyle>
          <a:p>
            <a:pPr>
              <a:defRPr/>
            </a:pPr>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pPr>
              <a:defRPr/>
            </a:pPr>
            <a:fld id="{6E85101F-3E17-488A-8FB6-3CD4EACAC0FB}"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8"/>
          <p:cNvSpPr>
            <a:spLocks noGrp="1" noChangeArrowheads="1"/>
          </p:cNvSpPr>
          <p:nvPr>
            <p:ph type="dt" sz="half" idx="10"/>
          </p:nvPr>
        </p:nvSpPr>
        <p:spPr>
          <a:ln/>
        </p:spPr>
        <p:txBody>
          <a:bodyPr/>
          <a:lstStyle>
            <a:lvl1pPr>
              <a:defRPr/>
            </a:lvl1pPr>
          </a:lstStyle>
          <a:p>
            <a:pPr>
              <a:defRPr/>
            </a:pPr>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pPr>
              <a:defRPr/>
            </a:pPr>
            <a:fld id="{2E62D2E8-1705-4837-B0DB-CD6602E26ED3}"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8"/>
          <p:cNvSpPr>
            <a:spLocks noGrp="1" noChangeArrowheads="1"/>
          </p:cNvSpPr>
          <p:nvPr>
            <p:ph type="dt" sz="half" idx="10"/>
          </p:nvPr>
        </p:nvSpPr>
        <p:spPr>
          <a:ln/>
        </p:spPr>
        <p:txBody>
          <a:bodyPr/>
          <a:lstStyle>
            <a:lvl1pPr>
              <a:defRPr/>
            </a:lvl1pPr>
          </a:lstStyle>
          <a:p>
            <a:pPr>
              <a:defRPr/>
            </a:pPr>
            <a:endParaRPr lang="fr-FR"/>
          </a:p>
        </p:txBody>
      </p:sp>
      <p:sp>
        <p:nvSpPr>
          <p:cNvPr id="6" name="Rectangle 9"/>
          <p:cNvSpPr>
            <a:spLocks noGrp="1" noChangeArrowheads="1"/>
          </p:cNvSpPr>
          <p:nvPr>
            <p:ph type="ftr" sz="quarter" idx="11"/>
          </p:nvPr>
        </p:nvSpPr>
        <p:spPr>
          <a:ln/>
        </p:spPr>
        <p:txBody>
          <a:bodyPr/>
          <a:lstStyle>
            <a:lvl1pPr>
              <a:defRPr/>
            </a:lvl1pPr>
          </a:lstStyle>
          <a:p>
            <a:pPr>
              <a:defRPr/>
            </a:pPr>
            <a:endParaRPr lang="fr-FR"/>
          </a:p>
        </p:txBody>
      </p:sp>
      <p:sp>
        <p:nvSpPr>
          <p:cNvPr id="7" name="Rectangle 10"/>
          <p:cNvSpPr>
            <a:spLocks noGrp="1" noChangeArrowheads="1"/>
          </p:cNvSpPr>
          <p:nvPr>
            <p:ph type="sldNum" sz="quarter" idx="12"/>
          </p:nvPr>
        </p:nvSpPr>
        <p:spPr>
          <a:ln/>
        </p:spPr>
        <p:txBody>
          <a:bodyPr/>
          <a:lstStyle>
            <a:lvl1pPr>
              <a:defRPr/>
            </a:lvl1pPr>
          </a:lstStyle>
          <a:p>
            <a:pPr>
              <a:defRPr/>
            </a:pPr>
            <a:fld id="{206A8C45-5858-4BE6-BD5F-3ABB67C9A84A}"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8"/>
          <p:cNvSpPr>
            <a:spLocks noGrp="1" noChangeArrowheads="1"/>
          </p:cNvSpPr>
          <p:nvPr>
            <p:ph type="dt" sz="half" idx="10"/>
          </p:nvPr>
        </p:nvSpPr>
        <p:spPr>
          <a:ln/>
        </p:spPr>
        <p:txBody>
          <a:bodyPr/>
          <a:lstStyle>
            <a:lvl1pPr>
              <a:defRPr/>
            </a:lvl1pPr>
          </a:lstStyle>
          <a:p>
            <a:pPr>
              <a:defRPr/>
            </a:pPr>
            <a:endParaRPr lang="fr-FR"/>
          </a:p>
        </p:txBody>
      </p:sp>
      <p:sp>
        <p:nvSpPr>
          <p:cNvPr id="8" name="Rectangle 9"/>
          <p:cNvSpPr>
            <a:spLocks noGrp="1" noChangeArrowheads="1"/>
          </p:cNvSpPr>
          <p:nvPr>
            <p:ph type="ftr" sz="quarter" idx="11"/>
          </p:nvPr>
        </p:nvSpPr>
        <p:spPr>
          <a:ln/>
        </p:spPr>
        <p:txBody>
          <a:bodyPr/>
          <a:lstStyle>
            <a:lvl1pPr>
              <a:defRPr/>
            </a:lvl1pPr>
          </a:lstStyle>
          <a:p>
            <a:pPr>
              <a:defRPr/>
            </a:pPr>
            <a:endParaRPr lang="fr-FR"/>
          </a:p>
        </p:txBody>
      </p:sp>
      <p:sp>
        <p:nvSpPr>
          <p:cNvPr id="9" name="Rectangle 10"/>
          <p:cNvSpPr>
            <a:spLocks noGrp="1" noChangeArrowheads="1"/>
          </p:cNvSpPr>
          <p:nvPr>
            <p:ph type="sldNum" sz="quarter" idx="12"/>
          </p:nvPr>
        </p:nvSpPr>
        <p:spPr>
          <a:ln/>
        </p:spPr>
        <p:txBody>
          <a:bodyPr/>
          <a:lstStyle>
            <a:lvl1pPr>
              <a:defRPr/>
            </a:lvl1pPr>
          </a:lstStyle>
          <a:p>
            <a:pPr>
              <a:defRPr/>
            </a:pPr>
            <a:fld id="{0C3370AB-33A1-487D-AF1A-F8B435073DD8}"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Rectangle 8"/>
          <p:cNvSpPr>
            <a:spLocks noGrp="1" noChangeArrowheads="1"/>
          </p:cNvSpPr>
          <p:nvPr>
            <p:ph type="dt" sz="half" idx="10"/>
          </p:nvPr>
        </p:nvSpPr>
        <p:spPr>
          <a:ln/>
        </p:spPr>
        <p:txBody>
          <a:bodyPr/>
          <a:lstStyle>
            <a:lvl1pPr>
              <a:defRPr/>
            </a:lvl1pPr>
          </a:lstStyle>
          <a:p>
            <a:pPr>
              <a:defRPr/>
            </a:pPr>
            <a:endParaRPr lang="fr-FR"/>
          </a:p>
        </p:txBody>
      </p:sp>
      <p:sp>
        <p:nvSpPr>
          <p:cNvPr id="4" name="Rectangle 9"/>
          <p:cNvSpPr>
            <a:spLocks noGrp="1" noChangeArrowheads="1"/>
          </p:cNvSpPr>
          <p:nvPr>
            <p:ph type="ftr" sz="quarter" idx="11"/>
          </p:nvPr>
        </p:nvSpPr>
        <p:spPr>
          <a:ln/>
        </p:spPr>
        <p:txBody>
          <a:bodyPr/>
          <a:lstStyle>
            <a:lvl1pPr>
              <a:defRPr/>
            </a:lvl1pPr>
          </a:lstStyle>
          <a:p>
            <a:pPr>
              <a:defRPr/>
            </a:pPr>
            <a:endParaRPr lang="fr-FR"/>
          </a:p>
        </p:txBody>
      </p:sp>
      <p:sp>
        <p:nvSpPr>
          <p:cNvPr id="5" name="Rectangle 10"/>
          <p:cNvSpPr>
            <a:spLocks noGrp="1" noChangeArrowheads="1"/>
          </p:cNvSpPr>
          <p:nvPr>
            <p:ph type="sldNum" sz="quarter" idx="12"/>
          </p:nvPr>
        </p:nvSpPr>
        <p:spPr>
          <a:ln/>
        </p:spPr>
        <p:txBody>
          <a:bodyPr/>
          <a:lstStyle>
            <a:lvl1pPr>
              <a:defRPr/>
            </a:lvl1pPr>
          </a:lstStyle>
          <a:p>
            <a:pPr>
              <a:defRPr/>
            </a:pPr>
            <a:fld id="{5BD404FB-1E2F-4607-A3D3-88B9A7938ED5}"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fr-FR"/>
          </a:p>
        </p:txBody>
      </p:sp>
      <p:sp>
        <p:nvSpPr>
          <p:cNvPr id="3" name="Rectangle 9"/>
          <p:cNvSpPr>
            <a:spLocks noGrp="1" noChangeArrowheads="1"/>
          </p:cNvSpPr>
          <p:nvPr>
            <p:ph type="ftr" sz="quarter" idx="11"/>
          </p:nvPr>
        </p:nvSpPr>
        <p:spPr>
          <a:ln/>
        </p:spPr>
        <p:txBody>
          <a:bodyPr/>
          <a:lstStyle>
            <a:lvl1pPr>
              <a:defRPr/>
            </a:lvl1pPr>
          </a:lstStyle>
          <a:p>
            <a:pPr>
              <a:defRPr/>
            </a:pPr>
            <a:endParaRPr lang="fr-FR"/>
          </a:p>
        </p:txBody>
      </p:sp>
      <p:sp>
        <p:nvSpPr>
          <p:cNvPr id="4" name="Rectangle 10"/>
          <p:cNvSpPr>
            <a:spLocks noGrp="1" noChangeArrowheads="1"/>
          </p:cNvSpPr>
          <p:nvPr>
            <p:ph type="sldNum" sz="quarter" idx="12"/>
          </p:nvPr>
        </p:nvSpPr>
        <p:spPr>
          <a:ln/>
        </p:spPr>
        <p:txBody>
          <a:bodyPr/>
          <a:lstStyle>
            <a:lvl1pPr>
              <a:defRPr/>
            </a:lvl1pPr>
          </a:lstStyle>
          <a:p>
            <a:pPr>
              <a:defRPr/>
            </a:pPr>
            <a:fld id="{0052310B-7CE2-4147-94CF-A0D1DC3E8756}"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8"/>
          <p:cNvSpPr>
            <a:spLocks noGrp="1" noChangeArrowheads="1"/>
          </p:cNvSpPr>
          <p:nvPr>
            <p:ph type="dt" sz="half" idx="10"/>
          </p:nvPr>
        </p:nvSpPr>
        <p:spPr>
          <a:ln/>
        </p:spPr>
        <p:txBody>
          <a:bodyPr/>
          <a:lstStyle>
            <a:lvl1pPr>
              <a:defRPr/>
            </a:lvl1pPr>
          </a:lstStyle>
          <a:p>
            <a:pPr>
              <a:defRPr/>
            </a:pPr>
            <a:endParaRPr lang="fr-FR"/>
          </a:p>
        </p:txBody>
      </p:sp>
      <p:sp>
        <p:nvSpPr>
          <p:cNvPr id="6" name="Rectangle 9"/>
          <p:cNvSpPr>
            <a:spLocks noGrp="1" noChangeArrowheads="1"/>
          </p:cNvSpPr>
          <p:nvPr>
            <p:ph type="ftr" sz="quarter" idx="11"/>
          </p:nvPr>
        </p:nvSpPr>
        <p:spPr>
          <a:ln/>
        </p:spPr>
        <p:txBody>
          <a:bodyPr/>
          <a:lstStyle>
            <a:lvl1pPr>
              <a:defRPr/>
            </a:lvl1pPr>
          </a:lstStyle>
          <a:p>
            <a:pPr>
              <a:defRPr/>
            </a:pPr>
            <a:endParaRPr lang="fr-FR"/>
          </a:p>
        </p:txBody>
      </p:sp>
      <p:sp>
        <p:nvSpPr>
          <p:cNvPr id="7" name="Rectangle 10"/>
          <p:cNvSpPr>
            <a:spLocks noGrp="1" noChangeArrowheads="1"/>
          </p:cNvSpPr>
          <p:nvPr>
            <p:ph type="sldNum" sz="quarter" idx="12"/>
          </p:nvPr>
        </p:nvSpPr>
        <p:spPr>
          <a:ln/>
        </p:spPr>
        <p:txBody>
          <a:bodyPr/>
          <a:lstStyle>
            <a:lvl1pPr>
              <a:defRPr/>
            </a:lvl1pPr>
          </a:lstStyle>
          <a:p>
            <a:pPr>
              <a:defRPr/>
            </a:pPr>
            <a:fld id="{8FB811D0-942B-4605-8A99-CFF8805A5D9E}"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8"/>
          <p:cNvSpPr>
            <a:spLocks noGrp="1" noChangeArrowheads="1"/>
          </p:cNvSpPr>
          <p:nvPr>
            <p:ph type="dt" sz="half" idx="10"/>
          </p:nvPr>
        </p:nvSpPr>
        <p:spPr>
          <a:ln/>
        </p:spPr>
        <p:txBody>
          <a:bodyPr/>
          <a:lstStyle>
            <a:lvl1pPr>
              <a:defRPr/>
            </a:lvl1pPr>
          </a:lstStyle>
          <a:p>
            <a:pPr>
              <a:defRPr/>
            </a:pPr>
            <a:endParaRPr lang="fr-FR"/>
          </a:p>
        </p:txBody>
      </p:sp>
      <p:sp>
        <p:nvSpPr>
          <p:cNvPr id="6" name="Rectangle 9"/>
          <p:cNvSpPr>
            <a:spLocks noGrp="1" noChangeArrowheads="1"/>
          </p:cNvSpPr>
          <p:nvPr>
            <p:ph type="ftr" sz="quarter" idx="11"/>
          </p:nvPr>
        </p:nvSpPr>
        <p:spPr>
          <a:ln/>
        </p:spPr>
        <p:txBody>
          <a:bodyPr/>
          <a:lstStyle>
            <a:lvl1pPr>
              <a:defRPr/>
            </a:lvl1pPr>
          </a:lstStyle>
          <a:p>
            <a:pPr>
              <a:defRPr/>
            </a:pPr>
            <a:endParaRPr lang="fr-FR"/>
          </a:p>
        </p:txBody>
      </p:sp>
      <p:sp>
        <p:nvSpPr>
          <p:cNvPr id="7" name="Rectangle 10"/>
          <p:cNvSpPr>
            <a:spLocks noGrp="1" noChangeArrowheads="1"/>
          </p:cNvSpPr>
          <p:nvPr>
            <p:ph type="sldNum" sz="quarter" idx="12"/>
          </p:nvPr>
        </p:nvSpPr>
        <p:spPr>
          <a:ln/>
        </p:spPr>
        <p:txBody>
          <a:bodyPr/>
          <a:lstStyle>
            <a:lvl1pPr>
              <a:defRPr/>
            </a:lvl1pPr>
          </a:lstStyle>
          <a:p>
            <a:pPr>
              <a:defRPr/>
            </a:pPr>
            <a:fld id="{AC2965F2-B8D7-4D64-9B53-973A55CE457B}"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2400"/>
            <a:ext cx="8686800" cy="6096000"/>
            <a:chOff x="0" y="96"/>
            <a:chExt cx="5472" cy="3840"/>
          </a:xfrm>
        </p:grpSpPr>
        <p:sp>
          <p:nvSpPr>
            <p:cNvPr id="6147"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p>
              <a:pPr algn="ctr">
                <a:defRPr/>
              </a:pPr>
              <a:endParaRPr lang="fr-FR" sz="2400">
                <a:latin typeface="Times New Roman" pitchFamily="18" charset="0"/>
              </a:endParaRPr>
            </a:p>
          </p:txBody>
        </p:sp>
        <p:sp>
          <p:nvSpPr>
            <p:cNvPr id="6148"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w="9525">
              <a:noFill/>
              <a:miter lim="800000"/>
              <a:headEnd/>
              <a:tailEnd/>
            </a:ln>
          </p:spPr>
          <p:txBody>
            <a:bodyPr/>
            <a:lstStyle/>
            <a:p>
              <a:pPr>
                <a:defRPr/>
              </a:pPr>
              <a:endParaRPr lang="fr-FR" sz="2400">
                <a:latin typeface="Times New Roman" pitchFamily="18" charset="0"/>
              </a:endParaRPr>
            </a:p>
          </p:txBody>
        </p:sp>
        <p:sp>
          <p:nvSpPr>
            <p:cNvPr id="6149"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pPr>
                <a:defRPr/>
              </a:pPr>
              <a:endParaRPr lang="fr-CA"/>
            </a:p>
          </p:txBody>
        </p:sp>
      </p:grpSp>
      <p:sp>
        <p:nvSpPr>
          <p:cNvPr id="1027"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8"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6152"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6153"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fr-FR"/>
          </a:p>
        </p:txBody>
      </p:sp>
      <p:sp>
        <p:nvSpPr>
          <p:cNvPr id="6154"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BFF1C41-F297-4C91-8A85-C03D724409AC}"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lautorite.qc.c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ocrcvm.ca/Pages/default.aspx" TargetMode="External"/><Relationship Id="rId4" Type="http://schemas.openxmlformats.org/officeDocument/2006/relationships/hyperlink" Target="https://www.iqpf.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legisquebec.gouv.qc.ca/fr/ShowDoc/cs/D-9.2"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legisquebec.gouv.qc.ca/fr/ShowDoc/cs/I-14.01" TargetMode="External"/><Relationship Id="rId4" Type="http://schemas.openxmlformats.org/officeDocument/2006/relationships/hyperlink" Target="http://legisquebec.gouv.qc.ca/fr/ShowDoc/cs/V-1.1"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autorite.qc.ca/grand-public/registres/registre-des-entreprises-et-des-individus-autorises-a-exercer/"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ocrcvm.ca/investors/knowyouradvisor/Pages/default.aspx" TargetMode="External"/><Relationship Id="rId4" Type="http://schemas.openxmlformats.org/officeDocument/2006/relationships/hyperlink" Target="https://www.iqpf.org/services-au-public/repertoir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bmobanquepriveeharris.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jflglobal.com/fr-ca/"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banq.qc.ca/abonnemen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annex.com/canada/english/index.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fr-FR" smtClean="0"/>
              <a:t>Placement</a:t>
            </a:r>
          </a:p>
        </p:txBody>
      </p:sp>
      <p:sp>
        <p:nvSpPr>
          <p:cNvPr id="3075" name="Rectangle 3"/>
          <p:cNvSpPr>
            <a:spLocks noGrp="1" noChangeArrowheads="1"/>
          </p:cNvSpPr>
          <p:nvPr>
            <p:ph type="subTitle" idx="1"/>
          </p:nvPr>
        </p:nvSpPr>
        <p:spPr/>
        <p:txBody>
          <a:bodyPr/>
          <a:lstStyle/>
          <a:p>
            <a:pPr eaLnBrk="1" hangingPunct="1"/>
            <a:r>
              <a:rPr lang="fr-FR" smtClean="0"/>
              <a:t>Thème 1</a:t>
            </a:r>
            <a:br>
              <a:rPr lang="fr-FR" smtClean="0"/>
            </a:br>
            <a:r>
              <a:rPr lang="fr-FR" smtClean="0"/>
              <a:t>Survol des marchés de placement</a:t>
            </a:r>
            <a:br>
              <a:rPr lang="fr-FR" smtClean="0"/>
            </a:br>
            <a:endParaRPr lang="fr-FR"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fr-FR" smtClean="0">
                <a:solidFill>
                  <a:schemeClr val="bg1"/>
                </a:solidFill>
              </a:rPr>
              <a:t>Les certificats de placement</a:t>
            </a:r>
          </a:p>
        </p:txBody>
      </p:sp>
      <p:sp>
        <p:nvSpPr>
          <p:cNvPr id="12291" name="Rectangle 3"/>
          <p:cNvSpPr>
            <a:spLocks noGrp="1" noChangeArrowheads="1"/>
          </p:cNvSpPr>
          <p:nvPr>
            <p:ph type="body" idx="1"/>
          </p:nvPr>
        </p:nvSpPr>
        <p:spPr/>
        <p:txBody>
          <a:bodyPr/>
          <a:lstStyle/>
          <a:p>
            <a:pPr eaLnBrk="1" hangingPunct="1"/>
            <a:r>
              <a:rPr lang="fr-FR" sz="2800" smtClean="0"/>
              <a:t>Offerts dans les banques, les caisses populaires et les compagnies de fiducie, les certificats de placement permettent de générer un revenu d’intérêts fixe pendant une période variant le plus souvent entre 30 jours et 5 ans. Ce type de placement est vendu pour des montants minimaux variant de 500$ à 5 000$, selon les échéances et l’institution financière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fr-FR" b="1" smtClean="0"/>
              <a:t>Les valeurs mobilières</a:t>
            </a:r>
          </a:p>
        </p:txBody>
      </p:sp>
      <p:sp>
        <p:nvSpPr>
          <p:cNvPr id="13315" name="Rectangle 3"/>
          <p:cNvSpPr>
            <a:spLocks noGrp="1" noChangeArrowheads="1"/>
          </p:cNvSpPr>
          <p:nvPr>
            <p:ph type="body" idx="1"/>
          </p:nvPr>
        </p:nvSpPr>
        <p:spPr/>
        <p:txBody>
          <a:bodyPr>
            <a:normAutofit lnSpcReduction="10000"/>
          </a:bodyPr>
          <a:lstStyle/>
          <a:p>
            <a:pPr eaLnBrk="1" hangingPunct="1">
              <a:lnSpc>
                <a:spcPct val="80000"/>
              </a:lnSpc>
              <a:defRPr/>
            </a:pPr>
            <a:r>
              <a:rPr lang="fr-FR" sz="2800" b="1" i="1" dirty="0" smtClean="0"/>
              <a:t>Les obligations, </a:t>
            </a:r>
            <a:r>
              <a:rPr lang="fr-FR" sz="2800" dirty="0" smtClean="0"/>
              <a:t>soit des titres de dettes émis par les gouvernements, les municipalités et par les grandes sociétés par actions.</a:t>
            </a:r>
          </a:p>
          <a:p>
            <a:pPr eaLnBrk="1" hangingPunct="1">
              <a:lnSpc>
                <a:spcPct val="80000"/>
              </a:lnSpc>
              <a:defRPr/>
            </a:pPr>
            <a:r>
              <a:rPr lang="fr-FR" sz="2800" b="1" i="1" dirty="0" smtClean="0"/>
              <a:t>Les actions</a:t>
            </a:r>
            <a:r>
              <a:rPr lang="fr-FR" sz="2800" dirty="0" smtClean="0"/>
              <a:t>, soit des titres de propriété dans une entreprise.</a:t>
            </a:r>
          </a:p>
          <a:p>
            <a:pPr eaLnBrk="1" hangingPunct="1">
              <a:lnSpc>
                <a:spcPct val="80000"/>
              </a:lnSpc>
              <a:defRPr/>
            </a:pPr>
            <a:r>
              <a:rPr lang="fr-FR" sz="2800" b="1" i="1" dirty="0" smtClean="0"/>
              <a:t>Les options</a:t>
            </a:r>
            <a:r>
              <a:rPr lang="fr-FR" sz="2800" dirty="0" smtClean="0"/>
              <a:t>, soit des contrats donnant à leur détenteur la possibilité d’acheter ou de vendre une valeur à un prix prédéterminé durant un délai déterminé. On peut négocier des options portant sur les valeurs suivantes: actions, obligations gouvernementales, denrées (or, pétrole, grains,...), indices boursiers, devises, etc.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fr-FR" b="1" smtClean="0">
                <a:solidFill>
                  <a:schemeClr val="bg1"/>
                </a:solidFill>
              </a:rPr>
              <a:t>Les fonds d’investissement</a:t>
            </a:r>
          </a:p>
        </p:txBody>
      </p:sp>
      <p:sp>
        <p:nvSpPr>
          <p:cNvPr id="14339" name="Rectangle 3"/>
          <p:cNvSpPr>
            <a:spLocks noGrp="1" noChangeArrowheads="1"/>
          </p:cNvSpPr>
          <p:nvPr>
            <p:ph type="body" idx="1"/>
          </p:nvPr>
        </p:nvSpPr>
        <p:spPr/>
        <p:txBody>
          <a:bodyPr>
            <a:normAutofit/>
          </a:bodyPr>
          <a:lstStyle/>
          <a:p>
            <a:pPr eaLnBrk="1" hangingPunct="1">
              <a:lnSpc>
                <a:spcPct val="80000"/>
              </a:lnSpc>
            </a:pPr>
            <a:r>
              <a:rPr lang="fr-FR" sz="2800" dirty="0" smtClean="0"/>
              <a:t>Les fonds d’investissement, ou fonds communs de placement sont des unités de participation de fonds généralement constitués de valeurs mobilières.</a:t>
            </a:r>
          </a:p>
          <a:p>
            <a:pPr eaLnBrk="1" hangingPunct="1">
              <a:lnSpc>
                <a:spcPct val="80000"/>
              </a:lnSpc>
            </a:pPr>
            <a:r>
              <a:rPr lang="fr-FR" sz="2800" dirty="0" smtClean="0"/>
              <a:t>Des entreprises proposent ce type de fonds en assurant elles-mêmes la distribution depuis fort longtemps. D’autres fonds sont distribués par les courtiers en valeurs mobilières.</a:t>
            </a:r>
          </a:p>
          <a:p>
            <a:pPr eaLnBrk="1" hangingPunct="1">
              <a:lnSpc>
                <a:spcPct val="80000"/>
              </a:lnSpc>
            </a:pPr>
            <a:r>
              <a:rPr lang="fr-FR" sz="2800" dirty="0" smtClean="0"/>
              <a:t>Depuis 25 ans, les fonds négociés en bourse (FNB) ont connu une très grande popularité et de plus en plus d’institutions financières en introduisent sur le marché.</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fr-FR" smtClean="0"/>
              <a:t>Les valeurs immobilières</a:t>
            </a:r>
          </a:p>
        </p:txBody>
      </p:sp>
      <p:sp>
        <p:nvSpPr>
          <p:cNvPr id="15363" name="Rectangle 5"/>
          <p:cNvSpPr>
            <a:spLocks noGrp="1" noChangeArrowheads="1"/>
          </p:cNvSpPr>
          <p:nvPr>
            <p:ph type="body" idx="1"/>
          </p:nvPr>
        </p:nvSpPr>
        <p:spPr/>
        <p:txBody>
          <a:bodyPr/>
          <a:lstStyle/>
          <a:p>
            <a:pPr eaLnBrk="1" hangingPunct="1"/>
            <a:r>
              <a:rPr lang="fr-FR" smtClean="0"/>
              <a:t>Les valeurs du marché immobilier sont les maisons unifamiliales, les immeubles d’appartements, les terrains et les petites entreprises commerciales.</a:t>
            </a:r>
          </a:p>
          <a:p>
            <a:pPr eaLnBrk="1" hangingPunct="1"/>
            <a:r>
              <a:rPr lang="fr-FR" smtClean="0"/>
              <a:t>Les valeurs immobilières représentent une part importante de l’actif moyen des ménages canadiens et québécois, soit près de 40%.</a:t>
            </a:r>
          </a:p>
          <a:p>
            <a:pPr eaLnBrk="1" hangingPunct="1"/>
            <a:endParaRPr lang="fr-FR"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eaLnBrk="1" hangingPunct="1"/>
            <a:endParaRPr lang="fr-FR" sz="3800" dirty="0" smtClean="0"/>
          </a:p>
        </p:txBody>
      </p:sp>
      <p:pic>
        <p:nvPicPr>
          <p:cNvPr id="16387" name="Picture 8" descr="encadrement"/>
          <p:cNvPicPr>
            <a:picLocks noGrp="1" noChangeAspect="1" noChangeArrowheads="1"/>
          </p:cNvPicPr>
          <p:nvPr>
            <p:ph idx="1"/>
          </p:nvPr>
        </p:nvPicPr>
        <p:blipFill>
          <a:blip r:embed="rId3" cstate="print"/>
          <a:srcRect/>
          <a:stretch>
            <a:fillRect/>
          </a:stretch>
        </p:blipFill>
        <p:spPr>
          <a:xfrm>
            <a:off x="0" y="0"/>
            <a:ext cx="9144000" cy="6448603"/>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fr-FR" sz="3800" smtClean="0"/>
              <a:t>Encadrement des entreprises et des individus oeuvrant dans le domaine </a:t>
            </a:r>
          </a:p>
        </p:txBody>
      </p:sp>
      <p:sp>
        <p:nvSpPr>
          <p:cNvPr id="17411" name="Rectangle 3"/>
          <p:cNvSpPr>
            <a:spLocks noGrp="1" noChangeArrowheads="1"/>
          </p:cNvSpPr>
          <p:nvPr>
            <p:ph type="body" idx="1"/>
          </p:nvPr>
        </p:nvSpPr>
        <p:spPr/>
        <p:txBody>
          <a:bodyPr>
            <a:normAutofit fontScale="92500" lnSpcReduction="10000"/>
          </a:bodyPr>
          <a:lstStyle/>
          <a:p>
            <a:pPr eaLnBrk="1" hangingPunct="1">
              <a:lnSpc>
                <a:spcPct val="90000"/>
              </a:lnSpc>
            </a:pPr>
            <a:r>
              <a:rPr lang="fr-FR" sz="2800" dirty="0" smtClean="0">
                <a:hlinkClick r:id="rId3"/>
              </a:rPr>
              <a:t>L’Autorité des marchés financier</a:t>
            </a:r>
            <a:endParaRPr lang="fr-FR" sz="2800" dirty="0" smtClean="0"/>
          </a:p>
          <a:p>
            <a:pPr lvl="1" eaLnBrk="1" hangingPunct="1">
              <a:lnSpc>
                <a:spcPct val="90000"/>
              </a:lnSpc>
            </a:pPr>
            <a:r>
              <a:rPr lang="fr-FR" sz="2400" dirty="0" smtClean="0"/>
              <a:t>Application des lois</a:t>
            </a:r>
          </a:p>
          <a:p>
            <a:pPr lvl="1" eaLnBrk="1" hangingPunct="1">
              <a:lnSpc>
                <a:spcPct val="90000"/>
              </a:lnSpc>
            </a:pPr>
            <a:r>
              <a:rPr lang="fr-FR" sz="2400" dirty="0" smtClean="0"/>
              <a:t>Émission des permis </a:t>
            </a:r>
          </a:p>
          <a:p>
            <a:pPr eaLnBrk="1" hangingPunct="1">
              <a:lnSpc>
                <a:spcPct val="90000"/>
              </a:lnSpc>
            </a:pPr>
            <a:r>
              <a:rPr lang="fr-FR" sz="2800" dirty="0" smtClean="0">
                <a:hlinkClick r:id="rId4"/>
              </a:rPr>
              <a:t>Institut québécois de planification financière</a:t>
            </a:r>
            <a:endParaRPr lang="fr-FR" sz="2800" dirty="0" smtClean="0"/>
          </a:p>
          <a:p>
            <a:pPr lvl="1" eaLnBrk="1" hangingPunct="1">
              <a:lnSpc>
                <a:spcPct val="90000"/>
              </a:lnSpc>
            </a:pPr>
            <a:r>
              <a:rPr lang="fr-FR" sz="2400" dirty="0" smtClean="0"/>
              <a:t>Formation et certification des intervenants</a:t>
            </a:r>
          </a:p>
          <a:p>
            <a:pPr lvl="1" eaLnBrk="1" hangingPunct="1">
              <a:lnSpc>
                <a:spcPct val="90000"/>
              </a:lnSpc>
            </a:pPr>
            <a:r>
              <a:rPr lang="fr-FR" sz="2400" dirty="0" smtClean="0"/>
              <a:t>Regroupement des intervenants</a:t>
            </a:r>
          </a:p>
          <a:p>
            <a:pPr eaLnBrk="1" hangingPunct="1">
              <a:lnSpc>
                <a:spcPct val="90000"/>
              </a:lnSpc>
            </a:pPr>
            <a:r>
              <a:rPr lang="fr-FR" sz="2800" dirty="0" smtClean="0">
                <a:hlinkClick r:id="rId5"/>
              </a:rPr>
              <a:t>Organisme canadien de réglementation du commerce des valeurs mobilières</a:t>
            </a:r>
            <a:endParaRPr lang="fr-FR" sz="2800" dirty="0" smtClean="0"/>
          </a:p>
          <a:p>
            <a:pPr lvl="1" eaLnBrk="1" hangingPunct="1">
              <a:lnSpc>
                <a:spcPct val="90000"/>
              </a:lnSpc>
            </a:pPr>
            <a:r>
              <a:rPr lang="fr-FR" sz="2400" dirty="0" smtClean="0"/>
              <a:t>Depuis juin, l’Organisme canadien de réglementation des investissements</a:t>
            </a:r>
          </a:p>
          <a:p>
            <a:pPr lvl="1" eaLnBrk="1" hangingPunct="1">
              <a:lnSpc>
                <a:spcPct val="90000"/>
              </a:lnSpc>
            </a:pPr>
            <a:r>
              <a:rPr lang="fr-FR" sz="2400" dirty="0" smtClean="0"/>
              <a:t>Surveillance </a:t>
            </a:r>
            <a:r>
              <a:rPr lang="fr-FR" sz="2400" dirty="0" smtClean="0"/>
              <a:t>et conformité de l’industrie</a:t>
            </a:r>
          </a:p>
          <a:p>
            <a:pPr lvl="1" eaLnBrk="1" hangingPunct="1">
              <a:lnSpc>
                <a:spcPct val="90000"/>
              </a:lnSpc>
            </a:pPr>
            <a:r>
              <a:rPr lang="fr-FR" sz="2400" dirty="0" smtClean="0"/>
              <a:t>Regroupement des firmes de valeurs mobilières</a:t>
            </a:r>
          </a:p>
          <a:p>
            <a:pPr eaLnBrk="1" hangingPunct="1">
              <a:lnSpc>
                <a:spcPct val="90000"/>
              </a:lnSpc>
            </a:pPr>
            <a:endParaRPr lang="fr-FR" sz="2800" dirty="0" smtClean="0"/>
          </a:p>
          <a:p>
            <a:pPr eaLnBrk="1" hangingPunct="1">
              <a:lnSpc>
                <a:spcPct val="90000"/>
              </a:lnSpc>
            </a:pPr>
            <a:endParaRPr lang="fr-FR" sz="2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fr-FR" smtClean="0"/>
              <a:t>Lois </a:t>
            </a:r>
          </a:p>
        </p:txBody>
      </p:sp>
      <p:sp>
        <p:nvSpPr>
          <p:cNvPr id="18435" name="Rectangle 3"/>
          <p:cNvSpPr>
            <a:spLocks noGrp="1" noChangeArrowheads="1"/>
          </p:cNvSpPr>
          <p:nvPr>
            <p:ph type="body" idx="1"/>
          </p:nvPr>
        </p:nvSpPr>
        <p:spPr/>
        <p:txBody>
          <a:bodyPr/>
          <a:lstStyle/>
          <a:p>
            <a:pPr eaLnBrk="1" hangingPunct="1"/>
            <a:r>
              <a:rPr lang="fr-FR" b="1" dirty="0" smtClean="0">
                <a:hlinkClick r:id="rId3"/>
              </a:rPr>
              <a:t>LOI SUR LA DISTRIBUTION DE PRODUITS ET SERVICES FINANCIERS</a:t>
            </a:r>
            <a:r>
              <a:rPr lang="fr-FR" dirty="0" smtClean="0">
                <a:hlinkClick r:id="rId3"/>
              </a:rPr>
              <a:t> </a:t>
            </a:r>
            <a:endParaRPr lang="fr-FR" dirty="0" smtClean="0"/>
          </a:p>
          <a:p>
            <a:pPr eaLnBrk="1" hangingPunct="1"/>
            <a:r>
              <a:rPr lang="fr-FR" b="1" dirty="0" smtClean="0">
                <a:hlinkClick r:id="rId4"/>
              </a:rPr>
              <a:t>LOI SUR LES VALEURS MOBILIÈRES</a:t>
            </a:r>
            <a:r>
              <a:rPr lang="fr-FR" dirty="0" smtClean="0">
                <a:hlinkClick r:id="rId4"/>
              </a:rPr>
              <a:t> </a:t>
            </a:r>
            <a:endParaRPr lang="fr-FR" dirty="0" smtClean="0"/>
          </a:p>
          <a:p>
            <a:pPr eaLnBrk="1" hangingPunct="1"/>
            <a:r>
              <a:rPr lang="fr-FR" b="1" dirty="0" smtClean="0">
                <a:hlinkClick r:id="rId5"/>
              </a:rPr>
              <a:t>LOI SUR LES INSTRUMENTS DÉRIVÉS</a:t>
            </a:r>
            <a:r>
              <a:rPr lang="fr-FR" dirty="0" smtClean="0">
                <a:hlinkClick r:id="rId5"/>
              </a:rPr>
              <a:t> </a:t>
            </a:r>
            <a:endParaRPr lang="fr-FR" dirty="0" smtClean="0"/>
          </a:p>
          <a:p>
            <a:pPr eaLnBrk="1" hangingPunct="1">
              <a:buFont typeface="Wingdings" pitchFamily="2" charset="2"/>
              <a:buNone/>
            </a:pPr>
            <a:endParaRPr lang="fr-FR"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fr-FR" sz="3800" smtClean="0"/>
              <a:t>Vérification de la conformité des entreprises et des intervenants</a:t>
            </a:r>
          </a:p>
        </p:txBody>
      </p:sp>
      <p:sp>
        <p:nvSpPr>
          <p:cNvPr id="19459" name="Rectangle 3"/>
          <p:cNvSpPr>
            <a:spLocks noGrp="1" noChangeArrowheads="1"/>
          </p:cNvSpPr>
          <p:nvPr>
            <p:ph type="body" idx="1"/>
          </p:nvPr>
        </p:nvSpPr>
        <p:spPr/>
        <p:txBody>
          <a:bodyPr/>
          <a:lstStyle/>
          <a:p>
            <a:pPr eaLnBrk="1" hangingPunct="1"/>
            <a:r>
              <a:rPr lang="fr-FR" dirty="0" smtClean="0">
                <a:hlinkClick r:id="rId3"/>
              </a:rPr>
              <a:t>Registres de l’AMF</a:t>
            </a:r>
            <a:endParaRPr lang="fr-FR" dirty="0" smtClean="0"/>
          </a:p>
          <a:p>
            <a:pPr eaLnBrk="1" hangingPunct="1"/>
            <a:r>
              <a:rPr lang="fr-FR" dirty="0" smtClean="0">
                <a:hlinkClick r:id="rId4"/>
              </a:rPr>
              <a:t>Registre de l’Institut québécois de planification financières</a:t>
            </a:r>
            <a:endParaRPr lang="fr-FR" dirty="0" smtClean="0"/>
          </a:p>
          <a:p>
            <a:pPr eaLnBrk="1" hangingPunct="1"/>
            <a:r>
              <a:rPr lang="fr-CA" dirty="0" smtClean="0">
                <a:hlinkClick r:id="rId5"/>
              </a:rPr>
              <a:t>Registre de l’Organisme canadien de réglementation du commerce des valeurs mobilières</a:t>
            </a:r>
            <a:endParaRPr lang="fr-FR"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fr-FR" smtClean="0"/>
              <a:t>Les spécialistes</a:t>
            </a:r>
          </a:p>
        </p:txBody>
      </p:sp>
      <p:sp>
        <p:nvSpPr>
          <p:cNvPr id="20483" name="Rectangle 3"/>
          <p:cNvSpPr>
            <a:spLocks noGrp="1" noChangeArrowheads="1"/>
          </p:cNvSpPr>
          <p:nvPr>
            <p:ph type="body" idx="1"/>
          </p:nvPr>
        </p:nvSpPr>
        <p:spPr/>
        <p:txBody>
          <a:bodyPr>
            <a:normAutofit lnSpcReduction="10000"/>
          </a:bodyPr>
          <a:lstStyle/>
          <a:p>
            <a:pPr eaLnBrk="1" hangingPunct="1">
              <a:lnSpc>
                <a:spcPct val="90000"/>
              </a:lnSpc>
              <a:defRPr/>
            </a:pPr>
            <a:r>
              <a:rPr lang="fr-FR" sz="2800" dirty="0" smtClean="0"/>
              <a:t>Gestion privée (gestion de patrimoine)</a:t>
            </a:r>
          </a:p>
          <a:p>
            <a:pPr lvl="1" eaLnBrk="1" hangingPunct="1">
              <a:lnSpc>
                <a:spcPct val="90000"/>
              </a:lnSpc>
              <a:defRPr/>
            </a:pPr>
            <a:r>
              <a:rPr lang="fr-FR" sz="2400" dirty="0" smtClean="0"/>
              <a:t>Exemple : </a:t>
            </a:r>
            <a:r>
              <a:rPr lang="fr-FR" sz="2400" dirty="0" smtClean="0">
                <a:hlinkClick r:id="rId3"/>
              </a:rPr>
              <a:t>BMO Gestion privée</a:t>
            </a:r>
            <a:endParaRPr lang="fr-FR" sz="2400" dirty="0" smtClean="0"/>
          </a:p>
          <a:p>
            <a:pPr eaLnBrk="1" hangingPunct="1">
              <a:lnSpc>
                <a:spcPct val="90000"/>
              </a:lnSpc>
              <a:defRPr/>
            </a:pPr>
            <a:r>
              <a:rPr lang="fr-FR" sz="2800" dirty="0" smtClean="0"/>
              <a:t>Gestionnaires professionnels au service de l’industrie (et des personnes affluentes)</a:t>
            </a:r>
          </a:p>
          <a:p>
            <a:pPr lvl="1" eaLnBrk="1" hangingPunct="1">
              <a:lnSpc>
                <a:spcPct val="90000"/>
              </a:lnSpc>
              <a:defRPr/>
            </a:pPr>
            <a:r>
              <a:rPr lang="fr-FR" sz="2400" dirty="0" smtClean="0"/>
              <a:t>Exemple : </a:t>
            </a:r>
            <a:r>
              <a:rPr lang="fr-FR" sz="2400" dirty="0" err="1" smtClean="0">
                <a:hlinkClick r:id="rId4"/>
              </a:rPr>
              <a:t>Jarislowski</a:t>
            </a:r>
            <a:r>
              <a:rPr lang="fr-FR" sz="2400" dirty="0" smtClean="0">
                <a:hlinkClick r:id="rId4"/>
              </a:rPr>
              <a:t> Fraser</a:t>
            </a:r>
            <a:endParaRPr lang="fr-FR" sz="2400" dirty="0" smtClean="0"/>
          </a:p>
          <a:p>
            <a:pPr eaLnBrk="1" hangingPunct="1">
              <a:lnSpc>
                <a:spcPct val="90000"/>
              </a:lnSpc>
              <a:defRPr/>
            </a:pPr>
            <a:r>
              <a:rPr lang="fr-FR" sz="2800" dirty="0" smtClean="0"/>
              <a:t>Les banques</a:t>
            </a:r>
          </a:p>
          <a:p>
            <a:pPr lvl="1" eaLnBrk="1" hangingPunct="1">
              <a:lnSpc>
                <a:spcPct val="90000"/>
              </a:lnSpc>
              <a:defRPr/>
            </a:pPr>
            <a:r>
              <a:rPr lang="fr-FR" sz="2400" dirty="0" smtClean="0"/>
              <a:t>Les ex-banques d’investissement américaines</a:t>
            </a:r>
          </a:p>
          <a:p>
            <a:pPr lvl="1" eaLnBrk="1" hangingPunct="1">
              <a:lnSpc>
                <a:spcPct val="90000"/>
              </a:lnSpc>
              <a:defRPr/>
            </a:pPr>
            <a:r>
              <a:rPr lang="fr-FR" sz="2400" dirty="0" smtClean="0"/>
              <a:t>Les banques canadiennes sont également actives sur les marchés financiers  </a:t>
            </a:r>
          </a:p>
          <a:p>
            <a:pPr lvl="2" eaLnBrk="1" hangingPunct="1">
              <a:lnSpc>
                <a:spcPct val="90000"/>
              </a:lnSpc>
              <a:defRPr/>
            </a:pPr>
            <a:r>
              <a:rPr lang="fr-FR" sz="2000" dirty="0" smtClean="0"/>
              <a:t>Exemple pour Banque Nationale : 32% des revenus nets </a:t>
            </a:r>
            <a:r>
              <a:rPr lang="fr-FR" sz="2000" dirty="0" smtClean="0"/>
              <a:t>après impôt en 2022 </a:t>
            </a:r>
            <a:r>
              <a:rPr lang="fr-FR" sz="2000" dirty="0" smtClean="0"/>
              <a:t>provient de son segment Marchés financiers (Vs </a:t>
            </a:r>
            <a:r>
              <a:rPr lang="fr-FR" sz="2000" dirty="0" smtClean="0"/>
              <a:t>39% </a:t>
            </a:r>
            <a:r>
              <a:rPr lang="fr-FR" sz="2000" dirty="0" smtClean="0"/>
              <a:t>pour le service bancaire et </a:t>
            </a:r>
            <a:r>
              <a:rPr lang="fr-FR" sz="2000" dirty="0" smtClean="0"/>
              <a:t>21% </a:t>
            </a:r>
            <a:r>
              <a:rPr lang="fr-FR" sz="2000" dirty="0" smtClean="0"/>
              <a:t>pour la gestion de patrimoine).</a:t>
            </a:r>
          </a:p>
          <a:p>
            <a:pPr lvl="1" eaLnBrk="1" hangingPunct="1">
              <a:lnSpc>
                <a:spcPct val="90000"/>
              </a:lnSpc>
              <a:defRPr/>
            </a:pPr>
            <a:endParaRPr lang="fr-FR" sz="2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fr-FR" b="1" smtClean="0"/>
              <a:t>Aspects </a:t>
            </a:r>
            <a:r>
              <a:rPr lang="fr-FR" sz="4600" b="1" smtClean="0"/>
              <a:t>importants</a:t>
            </a:r>
            <a:r>
              <a:rPr lang="fr-FR" b="1" smtClean="0"/>
              <a:t> à retenir</a:t>
            </a:r>
          </a:p>
        </p:txBody>
      </p:sp>
      <p:sp>
        <p:nvSpPr>
          <p:cNvPr id="21507" name="Rectangle 3"/>
          <p:cNvSpPr>
            <a:spLocks noGrp="1" noChangeArrowheads="1"/>
          </p:cNvSpPr>
          <p:nvPr>
            <p:ph type="body" idx="1"/>
          </p:nvPr>
        </p:nvSpPr>
        <p:spPr/>
        <p:txBody>
          <a:bodyPr/>
          <a:lstStyle/>
          <a:p>
            <a:pPr eaLnBrk="1" hangingPunct="1">
              <a:lnSpc>
                <a:spcPct val="80000"/>
              </a:lnSpc>
            </a:pPr>
            <a:r>
              <a:rPr lang="fr-FR" sz="2800" b="1" i="1" smtClean="0"/>
              <a:t>Le secteur financier est très diversifié</a:t>
            </a:r>
            <a:br>
              <a:rPr lang="fr-FR" sz="2800" b="1" i="1" smtClean="0"/>
            </a:br>
            <a:endParaRPr lang="fr-FR" sz="2800" b="1" i="1" smtClean="0"/>
          </a:p>
          <a:p>
            <a:pPr eaLnBrk="1" hangingPunct="1">
              <a:lnSpc>
                <a:spcPct val="80000"/>
              </a:lnSpc>
            </a:pPr>
            <a:r>
              <a:rPr lang="fr-FR" sz="2800" b="1" i="1" smtClean="0"/>
              <a:t>Il a fait preuve, au cours des 25 dernières années, d’un grand dynamisme</a:t>
            </a:r>
          </a:p>
          <a:p>
            <a:pPr lvl="1" eaLnBrk="1" hangingPunct="1">
              <a:lnSpc>
                <a:spcPct val="80000"/>
              </a:lnSpc>
            </a:pPr>
            <a:r>
              <a:rPr lang="fr-FR" sz="2400" b="1" smtClean="0"/>
              <a:t>Beaucoup d’innovations pour ce qui a trait aux produits et à la façon de les distribuer</a:t>
            </a:r>
          </a:p>
          <a:p>
            <a:pPr eaLnBrk="1" hangingPunct="1">
              <a:lnSpc>
                <a:spcPct val="80000"/>
              </a:lnSpc>
            </a:pPr>
            <a:r>
              <a:rPr lang="fr-FR" sz="2800" b="1" i="1" smtClean="0"/>
              <a:t>Les investisseurs institutionnels représentent une part appréciable du volume de transactions sur les marchés (plus de 67%)</a:t>
            </a:r>
            <a:br>
              <a:rPr lang="fr-FR" sz="2800" b="1" i="1" smtClean="0"/>
            </a:br>
            <a:endParaRPr lang="fr-FR" sz="2800" b="1" i="1"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fr-FR" sz="3800" smtClean="0"/>
              <a:t>Survol des marchés de valeurs de placement</a:t>
            </a:r>
          </a:p>
        </p:txBody>
      </p:sp>
      <p:sp>
        <p:nvSpPr>
          <p:cNvPr id="4099" name="Rectangle 3"/>
          <p:cNvSpPr>
            <a:spLocks noGrp="1" noChangeArrowheads="1"/>
          </p:cNvSpPr>
          <p:nvPr>
            <p:ph type="body" idx="1"/>
          </p:nvPr>
        </p:nvSpPr>
        <p:spPr/>
        <p:txBody>
          <a:bodyPr/>
          <a:lstStyle/>
          <a:p>
            <a:pPr eaLnBrk="1" hangingPunct="1"/>
            <a:r>
              <a:rPr lang="fr-FR" smtClean="0"/>
              <a:t>Les marchés de valeurs pour l’atteinte de </a:t>
            </a:r>
            <a:r>
              <a:rPr lang="fr-FR" b="1" smtClean="0">
                <a:solidFill>
                  <a:schemeClr val="accent2"/>
                </a:solidFill>
              </a:rPr>
              <a:t>l’objectif de la sécurité financière</a:t>
            </a:r>
          </a:p>
          <a:p>
            <a:pPr eaLnBrk="1" hangingPunct="1"/>
            <a:r>
              <a:rPr lang="fr-FR" smtClean="0"/>
              <a:t>Les marchés de valeurs pour l’atteinte de </a:t>
            </a:r>
            <a:r>
              <a:rPr lang="fr-FR" b="1" smtClean="0">
                <a:solidFill>
                  <a:schemeClr val="accent2"/>
                </a:solidFill>
              </a:rPr>
              <a:t>l’objectif de progression financière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nvPr>
        </p:nvSpPr>
        <p:spPr>
          <a:xfrm>
            <a:off x="0" y="260350"/>
            <a:ext cx="8015288" cy="914400"/>
          </a:xfrm>
        </p:spPr>
        <p:txBody>
          <a:bodyPr/>
          <a:lstStyle/>
          <a:p>
            <a:pPr eaLnBrk="1" hangingPunct="1"/>
            <a:r>
              <a:rPr lang="fr-CA" sz="3600" dirty="0" smtClean="0"/>
              <a:t>Prochaine rencontre</a:t>
            </a:r>
          </a:p>
        </p:txBody>
      </p:sp>
      <p:sp>
        <p:nvSpPr>
          <p:cNvPr id="3" name="Espace réservé du contenu 2"/>
          <p:cNvSpPr>
            <a:spLocks noGrp="1"/>
          </p:cNvSpPr>
          <p:nvPr>
            <p:ph idx="1"/>
          </p:nvPr>
        </p:nvSpPr>
        <p:spPr/>
        <p:txBody>
          <a:bodyPr>
            <a:normAutofit fontScale="92500" lnSpcReduction="20000"/>
          </a:bodyPr>
          <a:lstStyle/>
          <a:p>
            <a:pPr eaLnBrk="1" hangingPunct="1">
              <a:defRPr/>
            </a:pPr>
            <a:r>
              <a:rPr lang="fr-CA" dirty="0" smtClean="0"/>
              <a:t>Thème : Repérer et utiliser l’information</a:t>
            </a:r>
          </a:p>
          <a:p>
            <a:pPr eaLnBrk="1" hangingPunct="1">
              <a:defRPr/>
            </a:pPr>
            <a:r>
              <a:rPr lang="fr-CA" dirty="0" smtClean="0"/>
              <a:t>Si ce n’est déjà fait, prendre un abonnement à Bibliothèque et archives nationales du Québec</a:t>
            </a:r>
          </a:p>
          <a:p>
            <a:pPr lvl="1" eaLnBrk="1" hangingPunct="1">
              <a:defRPr/>
            </a:pPr>
            <a:r>
              <a:rPr lang="fr-CA" dirty="0" smtClean="0"/>
              <a:t>C’est gratuit !</a:t>
            </a:r>
          </a:p>
          <a:p>
            <a:pPr lvl="1" eaLnBrk="1" hangingPunct="1">
              <a:defRPr/>
            </a:pPr>
            <a:r>
              <a:rPr lang="fr-CA" dirty="0" smtClean="0">
                <a:hlinkClick r:id="rId2"/>
              </a:rPr>
              <a:t>Cela peut se faire par téléphone</a:t>
            </a:r>
            <a:endParaRPr lang="fr-CA" dirty="0" smtClean="0"/>
          </a:p>
          <a:p>
            <a:pPr lvl="2" eaLnBrk="1" hangingPunct="1">
              <a:defRPr/>
            </a:pPr>
            <a:r>
              <a:rPr lang="fr-CA" dirty="0" smtClean="0"/>
              <a:t>Note : l’abonnement donne accès à BAnQ numérique, un large éventail d’informations et de ressources</a:t>
            </a:r>
          </a:p>
          <a:p>
            <a:pPr lvl="1" eaLnBrk="1" hangingPunct="1">
              <a:buFont typeface="Wingdings" pitchFamily="2" charset="2"/>
              <a:buNone/>
              <a:defRPr/>
            </a:pPr>
            <a:r>
              <a:rPr lang="fr-CA" dirty="0" smtClean="0"/>
              <a:t>	Lors des prochains cours, on fera usage de ressources spécialisées auxquelles donne accès un tel abonnement.</a:t>
            </a:r>
            <a:endParaRPr lang="fr-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fr-FR" sz="2800" dirty="0" smtClean="0">
                <a:solidFill>
                  <a:schemeClr val="bg1"/>
                </a:solidFill>
              </a:rPr>
              <a:t>Synthèse des marchés de la sécurité financière</a:t>
            </a:r>
          </a:p>
        </p:txBody>
      </p:sp>
      <p:pic>
        <p:nvPicPr>
          <p:cNvPr id="5123" name="Espace réservé du contenu 6" descr="Tab 2_3.jpg"/>
          <p:cNvPicPr>
            <a:picLocks noGrp="1" noChangeAspect="1"/>
          </p:cNvPicPr>
          <p:nvPr>
            <p:ph idx="1"/>
          </p:nvPr>
        </p:nvPicPr>
        <p:blipFill>
          <a:blip r:embed="rId3" cstate="print"/>
          <a:srcRect/>
          <a:stretch>
            <a:fillRect/>
          </a:stretch>
        </p:blipFill>
        <p:spPr>
          <a:xfrm>
            <a:off x="323528" y="44624"/>
            <a:ext cx="8344389" cy="6684058"/>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fr-FR" smtClean="0">
                <a:solidFill>
                  <a:schemeClr val="bg1"/>
                </a:solidFill>
              </a:rPr>
              <a:t>Exemple d’assurance-vie</a:t>
            </a:r>
          </a:p>
        </p:txBody>
      </p:sp>
      <p:pic>
        <p:nvPicPr>
          <p:cNvPr id="6147" name="Picture 6" descr="ScreenHunter_888"/>
          <p:cNvPicPr>
            <a:picLocks noGrp="1" noChangeAspect="1" noChangeArrowheads="1"/>
          </p:cNvPicPr>
          <p:nvPr>
            <p:ph idx="1"/>
          </p:nvPr>
        </p:nvPicPr>
        <p:blipFill>
          <a:blip r:embed="rId3" cstate="print"/>
          <a:srcRect/>
          <a:stretch>
            <a:fillRect/>
          </a:stretch>
        </p:blipFill>
        <p:spPr>
          <a:xfrm>
            <a:off x="609600" y="2038350"/>
            <a:ext cx="7924800" cy="3543300"/>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19872" y="131831"/>
            <a:ext cx="5600873" cy="6167059"/>
          </a:xfrm>
        </p:spPr>
      </p:pic>
      <p:sp>
        <p:nvSpPr>
          <p:cNvPr id="7170" name="Rectangle 2"/>
          <p:cNvSpPr>
            <a:spLocks noGrp="1" noChangeArrowheads="1"/>
          </p:cNvSpPr>
          <p:nvPr>
            <p:ph type="title"/>
          </p:nvPr>
        </p:nvSpPr>
        <p:spPr>
          <a:xfrm>
            <a:off x="339279" y="2808928"/>
            <a:ext cx="3080593" cy="914400"/>
          </a:xfrm>
        </p:spPr>
        <p:txBody>
          <a:bodyPr/>
          <a:lstStyle/>
          <a:p>
            <a:pPr eaLnBrk="1" hangingPunct="1"/>
            <a:r>
              <a:rPr lang="fr-FR" sz="3800" dirty="0" smtClean="0">
                <a:solidFill>
                  <a:schemeClr val="tx1"/>
                </a:solidFill>
              </a:rPr>
              <a:t>Autre exemple – Assurance-vie temporaire, 10 ans</a:t>
            </a:r>
          </a:p>
        </p:txBody>
      </p:sp>
      <p:sp>
        <p:nvSpPr>
          <p:cNvPr id="7171" name="Text Box 4"/>
          <p:cNvSpPr txBox="1">
            <a:spLocks noChangeArrowheads="1"/>
          </p:cNvSpPr>
          <p:nvPr/>
        </p:nvSpPr>
        <p:spPr bwMode="auto">
          <a:xfrm>
            <a:off x="233151" y="6298890"/>
            <a:ext cx="3570208" cy="369332"/>
          </a:xfrm>
          <a:prstGeom prst="rect">
            <a:avLst/>
          </a:prstGeom>
          <a:noFill/>
          <a:ln w="9525">
            <a:noFill/>
            <a:miter lim="800000"/>
            <a:headEnd/>
            <a:tailEnd/>
          </a:ln>
        </p:spPr>
        <p:txBody>
          <a:bodyPr wrap="none">
            <a:spAutoFit/>
          </a:bodyPr>
          <a:lstStyle/>
          <a:p>
            <a:r>
              <a:rPr lang="fr-FR" dirty="0"/>
              <a:t>Site </a:t>
            </a:r>
            <a:r>
              <a:rPr lang="fr-FR" dirty="0" smtClean="0"/>
              <a:t>Manuvie </a:t>
            </a:r>
            <a:r>
              <a:rPr lang="fr-FR" dirty="0" smtClean="0"/>
              <a:t>26 septembre 2023</a:t>
            </a:r>
            <a:endParaRPr lang="fr-FR" dirty="0"/>
          </a:p>
        </p:txBody>
      </p:sp>
      <p:sp>
        <p:nvSpPr>
          <p:cNvPr id="7173" name="ZoneTexte 8"/>
          <p:cNvSpPr txBox="1">
            <a:spLocks noChangeArrowheads="1"/>
          </p:cNvSpPr>
          <p:nvPr/>
        </p:nvSpPr>
        <p:spPr bwMode="auto">
          <a:xfrm>
            <a:off x="6233181" y="3233663"/>
            <a:ext cx="2880320" cy="923330"/>
          </a:xfrm>
          <a:prstGeom prst="rect">
            <a:avLst/>
          </a:prstGeom>
          <a:noFill/>
          <a:ln w="9525">
            <a:noFill/>
            <a:miter lim="800000"/>
            <a:headEnd/>
            <a:tailEnd/>
          </a:ln>
        </p:spPr>
        <p:txBody>
          <a:bodyPr wrap="square">
            <a:spAutoFit/>
          </a:bodyPr>
          <a:lstStyle/>
          <a:p>
            <a:r>
              <a:rPr lang="fr-CA" b="1" dirty="0">
                <a:solidFill>
                  <a:srgbClr val="FF0000"/>
                </a:solidFill>
              </a:rPr>
              <a:t>Assurance pour 10 ans, renouvelable jusqu’à l’âge de 85 ans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55976" y="116632"/>
            <a:ext cx="4630523" cy="6514668"/>
          </a:xfrm>
        </p:spPr>
      </p:pic>
      <p:sp>
        <p:nvSpPr>
          <p:cNvPr id="8195" name="Rectangle 2"/>
          <p:cNvSpPr>
            <a:spLocks noGrp="1" noChangeArrowheads="1"/>
          </p:cNvSpPr>
          <p:nvPr>
            <p:ph type="title"/>
          </p:nvPr>
        </p:nvSpPr>
        <p:spPr>
          <a:xfrm>
            <a:off x="624645" y="2564904"/>
            <a:ext cx="2981635" cy="914400"/>
          </a:xfrm>
        </p:spPr>
        <p:txBody>
          <a:bodyPr/>
          <a:lstStyle/>
          <a:p>
            <a:pPr eaLnBrk="1" hangingPunct="1"/>
            <a:r>
              <a:rPr lang="fr-FR" sz="2800" b="1" dirty="0" smtClean="0">
                <a:solidFill>
                  <a:schemeClr val="tx1"/>
                </a:solidFill>
              </a:rPr>
              <a:t>Autre exemple – Assurance-vie Temporaire jusqu’à 80 ans</a:t>
            </a:r>
          </a:p>
        </p:txBody>
      </p:sp>
      <p:sp>
        <p:nvSpPr>
          <p:cNvPr id="8196" name="Text Box 4"/>
          <p:cNvSpPr txBox="1">
            <a:spLocks noChangeArrowheads="1"/>
          </p:cNvSpPr>
          <p:nvPr/>
        </p:nvSpPr>
        <p:spPr bwMode="auto">
          <a:xfrm>
            <a:off x="7524328" y="3212976"/>
            <a:ext cx="1619672" cy="1200329"/>
          </a:xfrm>
          <a:prstGeom prst="rect">
            <a:avLst/>
          </a:prstGeom>
          <a:noFill/>
          <a:ln w="9525">
            <a:noFill/>
            <a:miter lim="800000"/>
            <a:headEnd/>
            <a:tailEnd/>
          </a:ln>
        </p:spPr>
        <p:txBody>
          <a:bodyPr wrap="square">
            <a:spAutoFit/>
          </a:bodyPr>
          <a:lstStyle/>
          <a:p>
            <a:r>
              <a:rPr lang="fr-FR" b="1" dirty="0">
                <a:solidFill>
                  <a:srgbClr val="C00000"/>
                </a:solidFill>
              </a:rPr>
              <a:t>Site de Manuvie, </a:t>
            </a:r>
            <a:r>
              <a:rPr lang="fr-FR" b="1" dirty="0" smtClean="0">
                <a:solidFill>
                  <a:srgbClr val="C00000"/>
                </a:solidFill>
              </a:rPr>
              <a:t>26 septembre </a:t>
            </a:r>
            <a:r>
              <a:rPr lang="fr-FR" b="1" dirty="0" smtClean="0">
                <a:solidFill>
                  <a:srgbClr val="C00000"/>
                </a:solidFill>
              </a:rPr>
              <a:t>2023</a:t>
            </a:r>
            <a:endParaRPr lang="fr-FR" b="1" dirty="0">
              <a:solidFill>
                <a:srgbClr val="C00000"/>
              </a:solidFill>
            </a:endParaRPr>
          </a:p>
        </p:txBody>
      </p:sp>
      <p:sp>
        <p:nvSpPr>
          <p:cNvPr id="8197" name="ZoneTexte 9"/>
          <p:cNvSpPr txBox="1">
            <a:spLocks noChangeArrowheads="1"/>
          </p:cNvSpPr>
          <p:nvPr/>
        </p:nvSpPr>
        <p:spPr bwMode="auto">
          <a:xfrm>
            <a:off x="7487816" y="4941168"/>
            <a:ext cx="1656184" cy="1512168"/>
          </a:xfrm>
          <a:prstGeom prst="rect">
            <a:avLst/>
          </a:prstGeom>
          <a:noFill/>
          <a:ln w="9525">
            <a:noFill/>
            <a:miter lim="800000"/>
            <a:headEnd/>
            <a:tailEnd/>
          </a:ln>
        </p:spPr>
        <p:txBody>
          <a:bodyPr wrap="square">
            <a:spAutoFit/>
          </a:bodyPr>
          <a:lstStyle/>
          <a:p>
            <a:r>
              <a:rPr lang="fr-CA" b="1" dirty="0">
                <a:solidFill>
                  <a:srgbClr val="C00000"/>
                </a:solidFill>
              </a:rPr>
              <a:t>Assurance pour </a:t>
            </a:r>
            <a:r>
              <a:rPr lang="fr-CA" b="1" dirty="0" smtClean="0">
                <a:solidFill>
                  <a:srgbClr val="C00000"/>
                </a:solidFill>
              </a:rPr>
              <a:t>1 an, </a:t>
            </a:r>
            <a:r>
              <a:rPr lang="fr-CA" b="1" dirty="0">
                <a:solidFill>
                  <a:srgbClr val="C00000"/>
                </a:solidFill>
              </a:rPr>
              <a:t>renouvelable jusqu’à l’âge de 80 ans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fr-FR" smtClean="0">
                <a:solidFill>
                  <a:schemeClr val="bg1"/>
                </a:solidFill>
              </a:rPr>
              <a:t>Exemples de rentes viagères</a:t>
            </a:r>
          </a:p>
        </p:txBody>
      </p:sp>
      <p:pic>
        <p:nvPicPr>
          <p:cNvPr id="9219" name="Picture 6" descr="ScreenHunter_889"/>
          <p:cNvPicPr>
            <a:picLocks noGrp="1" noChangeAspect="1" noChangeArrowheads="1"/>
          </p:cNvPicPr>
          <p:nvPr>
            <p:ph idx="1"/>
          </p:nvPr>
        </p:nvPicPr>
        <p:blipFill>
          <a:blip r:embed="rId3" cstate="print"/>
          <a:srcRect/>
          <a:stretch>
            <a:fillRect/>
          </a:stretch>
        </p:blipFill>
        <p:spPr>
          <a:xfrm>
            <a:off x="609600" y="1609725"/>
            <a:ext cx="7924800" cy="4400550"/>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fr-FR" sz="3200" dirty="0" smtClean="0"/>
              <a:t>Autres exemples de rente</a:t>
            </a:r>
          </a:p>
        </p:txBody>
      </p:sp>
      <p:sp>
        <p:nvSpPr>
          <p:cNvPr id="7" name="ZoneTexte 6"/>
          <p:cNvSpPr txBox="1"/>
          <p:nvPr/>
        </p:nvSpPr>
        <p:spPr>
          <a:xfrm>
            <a:off x="0" y="6237312"/>
            <a:ext cx="1903085" cy="369332"/>
          </a:xfrm>
          <a:prstGeom prst="rect">
            <a:avLst/>
          </a:prstGeom>
          <a:noFill/>
        </p:spPr>
        <p:txBody>
          <a:bodyPr wrap="none" rtlCol="0">
            <a:spAutoFit/>
          </a:bodyPr>
          <a:lstStyle/>
          <a:p>
            <a:r>
              <a:rPr lang="fr-CA" dirty="0" smtClean="0"/>
              <a:t>Source : </a:t>
            </a:r>
            <a:r>
              <a:rPr lang="fr-CA" dirty="0" smtClean="0">
                <a:hlinkClick r:id="rId3"/>
              </a:rPr>
              <a:t>Cannex</a:t>
            </a:r>
            <a:endParaRPr lang="fr-CA" dirty="0"/>
          </a:p>
        </p:txBody>
      </p:sp>
      <p:sp>
        <p:nvSpPr>
          <p:cNvPr id="9" name="ZoneTexte 8"/>
          <p:cNvSpPr txBox="1"/>
          <p:nvPr/>
        </p:nvSpPr>
        <p:spPr>
          <a:xfrm>
            <a:off x="22615" y="1556792"/>
            <a:ext cx="2072482" cy="3539430"/>
          </a:xfrm>
          <a:prstGeom prst="rect">
            <a:avLst/>
          </a:prstGeom>
          <a:solidFill>
            <a:schemeClr val="bg1">
              <a:lumMod val="95000"/>
            </a:schemeClr>
          </a:solidFill>
        </p:spPr>
        <p:txBody>
          <a:bodyPr wrap="square" rtlCol="0">
            <a:spAutoFit/>
          </a:bodyPr>
          <a:lstStyle/>
          <a:p>
            <a:endParaRPr lang="fr-FR" sz="2800" dirty="0" smtClean="0"/>
          </a:p>
          <a:p>
            <a:r>
              <a:rPr lang="fr-FR" sz="2800" dirty="0" smtClean="0"/>
              <a:t>Rentes viagères pour un homme, 10 ans de versements garantis</a:t>
            </a:r>
            <a:endParaRPr lang="fr-CA" sz="2800" dirty="0"/>
          </a:p>
        </p:txBody>
      </p:sp>
      <p:pic>
        <p:nvPicPr>
          <p:cNvPr id="3" name="Espace réservé du contenu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67744" y="1412776"/>
            <a:ext cx="6468593" cy="398067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fr-FR" sz="3800" b="1" dirty="0" smtClean="0">
              <a:solidFill>
                <a:schemeClr val="bg1"/>
              </a:solidFill>
            </a:endParaRPr>
          </a:p>
        </p:txBody>
      </p:sp>
      <p:pic>
        <p:nvPicPr>
          <p:cNvPr id="8" name="Espace réservé du contenu 7" descr="synth prog fin 2016 B.jpg"/>
          <p:cNvPicPr>
            <a:picLocks noGrp="1" noChangeAspect="1"/>
          </p:cNvPicPr>
          <p:nvPr>
            <p:ph idx="1"/>
          </p:nvPr>
        </p:nvPicPr>
        <p:blipFill>
          <a:blip r:embed="rId3" cstate="print"/>
          <a:stretch>
            <a:fillRect/>
          </a:stretch>
        </p:blipFill>
        <p:spPr>
          <a:xfrm>
            <a:off x="15819" y="27384"/>
            <a:ext cx="9128181" cy="6858000"/>
          </a:xfr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Placement&amp;quot;&quot;/&gt;&lt;property id=&quot;20307&quot; value=&quot;257&quot;/&gt;&lt;/object&gt;&lt;object type=&quot;3&quot; unique_id=&quot;10004&quot;&gt;&lt;property id=&quot;20148&quot; value=&quot;5&quot;/&gt;&lt;property id=&quot;20300&quot; value=&quot;Slide 2 - &amp;quot;Survol des marchés de valeurs de placement&amp;quot;&quot;/&gt;&lt;property id=&quot;20307&quot; value=&quot;272&quot;/&gt;&lt;/object&gt;&lt;object type=&quot;3&quot; unique_id=&quot;10006&quot;&gt;&lt;property id=&quot;20148&quot; value=&quot;5&quot;/&gt;&lt;property id=&quot;20300&quot; value=&quot;Slide 4 - &amp;quot;Exemple d’assurance-vie&amp;quot;&quot;/&gt;&lt;property id=&quot;20307&quot; value=&quot;274&quot;/&gt;&lt;/object&gt;&lt;object type=&quot;3&quot; unique_id=&quot;10009&quot;&gt;&lt;property id=&quot;20148&quot; value=&quot;5&quot;/&gt;&lt;property id=&quot;20300&quot; value=&quot;Slide 7 - &amp;quot;Exemples de rentes viagères&amp;quot;&quot;/&gt;&lt;property id=&quot;20307&quot; value=&quot;275&quot;/&gt;&lt;/object&gt;&lt;object type=&quot;3&quot; unique_id=&quot;10012&quot;&gt;&lt;property id=&quot;20148&quot; value=&quot;5&quot;/&gt;&lt;property id=&quot;20300&quot; value=&quot;Slide 10 - &amp;quot;Les certificats de placement&amp;quot;&quot;/&gt;&lt;property id=&quot;20307&quot; value=&quot;277&quot;/&gt;&lt;/object&gt;&lt;object type=&quot;3&quot; unique_id=&quot;10013&quot;&gt;&lt;property id=&quot;20148&quot; value=&quot;5&quot;/&gt;&lt;property id=&quot;20300&quot; value=&quot;Slide 11 - &amp;quot;Les valeurs mobilières&amp;quot;&quot;/&gt;&lt;property id=&quot;20307&quot; value=&quot;279&quot;/&gt;&lt;/object&gt;&lt;object type=&quot;3&quot; unique_id=&quot;10014&quot;&gt;&lt;property id=&quot;20148&quot; value=&quot;5&quot;/&gt;&lt;property id=&quot;20300&quot; value=&quot;Slide 12 - &amp;quot;Les fonds d’investissement&amp;quot;&quot;/&gt;&lt;property id=&quot;20307&quot; value=&quot;278&quot;/&gt;&lt;/object&gt;&lt;object type=&quot;3&quot; unique_id=&quot;10015&quot;&gt;&lt;property id=&quot;20148&quot; value=&quot;5&quot;/&gt;&lt;property id=&quot;20300&quot; value=&quot;Slide 13 - &amp;quot;Les valeurs immobilières&amp;quot;&quot;/&gt;&lt;property id=&quot;20307&quot; value=&quot;280&quot;/&gt;&lt;/object&gt;&lt;object type=&quot;3&quot; unique_id=&quot;10016&quot;&gt;&lt;property id=&quot;20148&quot; value=&quot;5&quot;/&gt;&lt;property id=&quot;20300&quot; value=&quot;Slide 14&quot;/&gt;&lt;property id=&quot;20307&quot; value=&quot;289&quot;/&gt;&lt;/object&gt;&lt;object type=&quot;3&quot; unique_id=&quot;10017&quot;&gt;&lt;property id=&quot;20148&quot; value=&quot;5&quot;/&gt;&lt;property id=&quot;20300&quot; value=&quot;Slide 15 - &amp;quot;Encadrement des entreprises et des individus oeuvrant dans le domaine &amp;quot;&quot;/&gt;&lt;property id=&quot;20307&quot; value=&quot;281&quot;/&gt;&lt;/object&gt;&lt;object type=&quot;3&quot; unique_id=&quot;10018&quot;&gt;&lt;property id=&quot;20148&quot; value=&quot;5&quot;/&gt;&lt;property id=&quot;20300&quot; value=&quot;Slide 16 - &amp;quot;Lois &amp;quot;&quot;/&gt;&lt;property id=&quot;20307&quot; value=&quot;283&quot;/&gt;&lt;/object&gt;&lt;object type=&quot;3&quot; unique_id=&quot;10019&quot;&gt;&lt;property id=&quot;20148&quot; value=&quot;5&quot;/&gt;&lt;property id=&quot;20300&quot; value=&quot;Slide 17 - &amp;quot;Vérification de la conformité des entreprises et des intervenants&amp;quot;&quot;/&gt;&lt;property id=&quot;20307&quot; value=&quot;282&quot;/&gt;&lt;/object&gt;&lt;object type=&quot;3&quot; unique_id=&quot;10020&quot;&gt;&lt;property id=&quot;20148&quot; value=&quot;5&quot;/&gt;&lt;property id=&quot;20300&quot; value=&quot;Slide 18 - &amp;quot;Les spécialistes&amp;quot;&quot;/&gt;&lt;property id=&quot;20307&quot; value=&quot;284&quot;/&gt;&lt;/object&gt;&lt;object type=&quot;3&quot; unique_id=&quot;10021&quot;&gt;&lt;property id=&quot;20148&quot; value=&quot;5&quot;/&gt;&lt;property id=&quot;20300&quot; value=&quot;Slide 19 - &amp;quot;Aspects importants à retenir&amp;quot;&quot;/&gt;&lt;property id=&quot;20307&quot; value=&quot;285&quot;/&gt;&lt;/object&gt;&lt;object type=&quot;3&quot; unique_id=&quot;10503&quot;&gt;&lt;property id=&quot;20148&quot; value=&quot;5&quot;/&gt;&lt;property id=&quot;20300&quot; value=&quot;Slide 3 - &amp;quot;Synthèse des marchés de la sécurité financière&amp;quot;&quot;/&gt;&lt;property id=&quot;20307&quot; value=&quot;290&quot;/&gt;&lt;/object&gt;&lt;object type=&quot;3&quot; unique_id=&quot;10504&quot;&gt;&lt;property id=&quot;20148&quot; value=&quot;5&quot;/&gt;&lt;property id=&quot;20300&quot; value=&quot;Slide 5 - &amp;quot;Autre exemple – Assurance-vie temporaire, 10 ans&amp;quot;&quot;/&gt;&lt;property id=&quot;20307&quot; value=&quot;291&quot;/&gt;&lt;/object&gt;&lt;object type=&quot;3&quot; unique_id=&quot;10505&quot;&gt;&lt;property id=&quot;20148&quot; value=&quot;5&quot;/&gt;&lt;property id=&quot;20300&quot; value=&quot;Slide 6 - &amp;quot;Autre exemple – Assurance-vie Temporaire jusqu’à 80 ans&amp;quot;&quot;/&gt;&lt;property id=&quot;20307&quot; value=&quot;292&quot;/&gt;&lt;/object&gt;&lt;object type=&quot;3&quot; unique_id=&quot;10506&quot;&gt;&lt;property id=&quot;20148&quot; value=&quot;5&quot;/&gt;&lt;property id=&quot;20300&quot; value=&quot;Slide 8 - &amp;quot;Autres exemples de rente&amp;quot;&quot;/&gt;&lt;property id=&quot;20307&quot; value=&quot;293&quot;/&gt;&lt;/object&gt;&lt;object type=&quot;3&quot; unique_id=&quot;10507&quot;&gt;&lt;property id=&quot;20148&quot; value=&quot;5&quot;/&gt;&lt;property id=&quot;20300&quot; value=&quot;Slide 9&quot;/&gt;&lt;property id=&quot;20307&quot; value=&quot;294&quot;/&gt;&lt;/object&gt;&lt;object type=&quot;3&quot; unique_id=&quot;32720&quot;&gt;&lt;property id=&quot;20148&quot; value=&quot;5&quot;/&gt;&lt;property id=&quot;20300&quot; value=&quot;Slide 20 - &amp;quot;Prochaine rencontre&amp;quot;&quot;/&gt;&lt;property id=&quot;20307&quot; value=&quot;295&quot;/&gt;&lt;/object&gt;&lt;/object&gt;&lt;object type=&quot;8&quot; unique_id=&quot;10042&quot;&gt;&lt;/object&gt;&lt;/object&gt;&lt;/database&gt;"/>
  <p:tag name="SECTOMILLISECCONVERTED" val="1"/>
</p:tagLst>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Radial</Template>
  <TotalTime>2514</TotalTime>
  <Words>679</Words>
  <Application>Microsoft Office PowerPoint</Application>
  <PresentationFormat>Affichage à l'écran (4:3)</PresentationFormat>
  <Paragraphs>90</Paragraphs>
  <Slides>20</Slides>
  <Notes>19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20</vt:i4>
      </vt:variant>
    </vt:vector>
  </HeadingPairs>
  <TitlesOfParts>
    <vt:vector size="25" baseType="lpstr">
      <vt:lpstr>Arial</vt:lpstr>
      <vt:lpstr>Arial Black</vt:lpstr>
      <vt:lpstr>Times New Roman</vt:lpstr>
      <vt:lpstr>Wingdings</vt:lpstr>
      <vt:lpstr>Radial</vt:lpstr>
      <vt:lpstr>Placement</vt:lpstr>
      <vt:lpstr>Survol des marchés de valeurs de placement</vt:lpstr>
      <vt:lpstr>Synthèse des marchés de la sécurité financière</vt:lpstr>
      <vt:lpstr>Exemple d’assurance-vie</vt:lpstr>
      <vt:lpstr>Autre exemple – Assurance-vie temporaire, 10 ans</vt:lpstr>
      <vt:lpstr>Autre exemple – Assurance-vie Temporaire jusqu’à 80 ans</vt:lpstr>
      <vt:lpstr>Exemples de rentes viagères</vt:lpstr>
      <vt:lpstr>Autres exemples de rente</vt:lpstr>
      <vt:lpstr>Présentation PowerPoint</vt:lpstr>
      <vt:lpstr>Les certificats de placement</vt:lpstr>
      <vt:lpstr>Les valeurs mobilières</vt:lpstr>
      <vt:lpstr>Les fonds d’investissement</vt:lpstr>
      <vt:lpstr>Les valeurs immobilières</vt:lpstr>
      <vt:lpstr>Présentation PowerPoint</vt:lpstr>
      <vt:lpstr>Encadrement des entreprises et des individus oeuvrant dans le domaine </vt:lpstr>
      <vt:lpstr>Lois </vt:lpstr>
      <vt:lpstr>Vérification de la conformité des entreprises et des intervenants</vt:lpstr>
      <vt:lpstr>Les spécialistes</vt:lpstr>
      <vt:lpstr>Aspects importants à retenir</vt:lpstr>
      <vt:lpstr>Prochaine rencontre</vt:lpstr>
    </vt:vector>
  </TitlesOfParts>
  <Company>PBCTG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Paul Bourget</dc:creator>
  <cp:lastModifiedBy>Compte Microsoft</cp:lastModifiedBy>
  <cp:revision>107</cp:revision>
  <dcterms:created xsi:type="dcterms:W3CDTF">2009-08-16T20:37:39Z</dcterms:created>
  <dcterms:modified xsi:type="dcterms:W3CDTF">2023-09-26T14:12:14Z</dcterms:modified>
</cp:coreProperties>
</file>